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9"/>
  </p:notesMasterIdLst>
  <p:sldIdLst>
    <p:sldId id="256" r:id="rId2"/>
    <p:sldId id="322" r:id="rId3"/>
    <p:sldId id="323" r:id="rId4"/>
    <p:sldId id="324" r:id="rId5"/>
    <p:sldId id="319" r:id="rId6"/>
    <p:sldId id="320" r:id="rId7"/>
    <p:sldId id="257" r:id="rId8"/>
    <p:sldId id="325" r:id="rId9"/>
    <p:sldId id="314" r:id="rId10"/>
    <p:sldId id="290" r:id="rId11"/>
    <p:sldId id="309" r:id="rId12"/>
    <p:sldId id="310" r:id="rId13"/>
    <p:sldId id="311" r:id="rId14"/>
    <p:sldId id="297" r:id="rId15"/>
    <p:sldId id="265" r:id="rId16"/>
    <p:sldId id="269" r:id="rId17"/>
    <p:sldId id="271" r:id="rId18"/>
    <p:sldId id="283" r:id="rId19"/>
    <p:sldId id="294" r:id="rId20"/>
    <p:sldId id="315" r:id="rId21"/>
    <p:sldId id="277" r:id="rId22"/>
    <p:sldId id="288" r:id="rId23"/>
    <p:sldId id="296" r:id="rId24"/>
    <p:sldId id="306" r:id="rId25"/>
    <p:sldId id="307" r:id="rId26"/>
    <p:sldId id="308" r:id="rId27"/>
    <p:sldId id="321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68946" autoAdjust="0"/>
  </p:normalViewPr>
  <p:slideViewPr>
    <p:cSldViewPr>
      <p:cViewPr varScale="1">
        <p:scale>
          <a:sx n="77" d="100"/>
          <a:sy n="77" d="100"/>
        </p:scale>
        <p:origin x="26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E6021-1362-491D-9FD8-2FE8447146D4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2AC0F-69BA-40B2-84D2-A7A43EA1CFC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91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271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2AC0F-69BA-40B2-84D2-A7A43EA1CFC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1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4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54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5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23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53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5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5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1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53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522-72BD-488B-8DFC-BE8D944F5E0E}" type="datetimeFigureOut">
              <a:rPr lang="ru-RU" smtClean="0"/>
              <a:pPr/>
              <a:t>12.01.2022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0A9E1-246A-4B5B-B783-973CB45D28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ima-9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istochnik-isi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instagram.com/itil_camp7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unost73.ru/img-llinks/director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mp@ulsmart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vk.com/smartcamp73" TargetMode="External"/><Relationship Id="rId4" Type="http://schemas.openxmlformats.org/officeDocument/2006/relationships/hyperlink" Target="http://lagermatrosova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darendeti73" TargetMode="External"/><Relationship Id="rId2" Type="http://schemas.openxmlformats.org/officeDocument/2006/relationships/hyperlink" Target="http://aliay-parus.ucoz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instagram.com/odarendeti7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6;&#1102;&#1089;&#1096;&#1079;&#1072;&#1074;&#1086;&#1083;&#1078;&#1100;&#1077;.&#1088;&#1092;/camp-swallow/home/" TargetMode="External"/><Relationship Id="rId7" Type="http://schemas.openxmlformats.org/officeDocument/2006/relationships/image" Target="../media/image46.jpeg"/><Relationship Id="rId2" Type="http://schemas.openxmlformats.org/officeDocument/2006/relationships/hyperlink" Target="http://http/&#1076;&#1102;&#1089;&#1096;&#1079;&#1072;&#1074;&#1086;&#1083;&#1078;&#1100;&#1077;.&#1088;&#1092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s://www.instagram.com/swallowul173/" TargetMode="External"/><Relationship Id="rId4" Type="http://schemas.openxmlformats.org/officeDocument/2006/relationships/hyperlink" Target="https://vk.com/clubswallow7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ogo-centr.dimitrovgrad.info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right_school73" TargetMode="External"/><Relationship Id="rId2" Type="http://schemas.openxmlformats.org/officeDocument/2006/relationships/hyperlink" Target="http://www.mechta-tuapse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smartcamp73" TargetMode="External"/><Relationship Id="rId5" Type="http://schemas.openxmlformats.org/officeDocument/2006/relationships/hyperlink" Target="http://lagermatrosova.ru/" TargetMode="External"/><Relationship Id="rId4" Type="http://schemas.openxmlformats.org/officeDocument/2006/relationships/hyperlink" Target="mailto:camp@ulsmart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«Хоббит»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89" descr="ЛОГОТИП ХОББ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1000132" cy="69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920997"/>
              </p:ext>
            </p:extLst>
          </p:nvPr>
        </p:nvGraphicFramePr>
        <p:xfrm>
          <a:off x="142846" y="1000109"/>
          <a:ext cx="8847185" cy="5699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2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9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2249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433580, Ульяновская область, Новомалыклинский район, с. Новочеремшанск, Лесхозная ул., д. 42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432027, Ульяновская область, г. Ульяновск, Радищева ул., д. 145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8(8422)46-26-70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46-26-54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rima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-9@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lang="en-US" sz="1400" kern="1200" dirty="0" smtClean="0">
                          <a:effectLst/>
                        </a:rPr>
                        <a:t>lager_hobbit@mail.ru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//vk.com/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dol_hobbit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hobbit73.ru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28.05 - 17.06.2022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7 - 14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20.06 - 03.07.2022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06.07 - 19.07.2022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22.07 - 04.08.2022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07.08 - 27.08.2022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7 - 14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Мисанец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Рима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Ренатовна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8-951-096-57-49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51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«Лето-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23 230,50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10 930,50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-8" t="-8" r="-8" b="-8"/>
          <a:stretch>
            <a:fillRect/>
          </a:stretch>
        </p:blipFill>
        <p:spPr bwMode="auto">
          <a:xfrm>
            <a:off x="7415228" y="4941168"/>
            <a:ext cx="157480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14471"/>
              </p:ext>
            </p:extLst>
          </p:nvPr>
        </p:nvGraphicFramePr>
        <p:xfrm>
          <a:off x="142846" y="1256068"/>
          <a:ext cx="8842387" cy="55448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56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0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4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801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432067, Ульяновская область, г. Ульяновск, Центральная ул., д. 62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8(8422)26-04-18,  (9510)96-36-87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istochnik-isi@mail.ru</a:t>
                      </a:r>
                      <a:endParaRPr lang="en-US" sz="1400" u="sng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/>
                        </a:rPr>
                        <a:t>https://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2"/>
                        </a:rPr>
                        <a:t>istochnik-isi.com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po_pazl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06.06 - 26.06.2022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04.07 - 24.07.2022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 - 17 лет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01.08 -  21.08.2022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</a:t>
                      </a: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Брыкина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Ольга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8-951-096-36-87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«Таинственный остров»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     «Дом, который построили мы!»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«Робинзонада»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979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9939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«Источник»</a:t>
            </a:r>
          </a:p>
          <a:p>
            <a:pPr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</a:t>
            </a:r>
          </a:p>
          <a:p>
            <a:pPr algn="ctr"/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частного учреждения «Международная школа «Источник»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2114"/>
            <a:ext cx="936104" cy="7906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232" y="4797152"/>
            <a:ext cx="140042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22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4409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«Сосновый бор»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детский оздоровительный лагерь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ООО «Санаторий «Сосновый бор»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(г. Димитровград)</a:t>
            </a:r>
          </a:p>
        </p:txBody>
      </p:sp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1512168" cy="119381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graphicFrame>
        <p:nvGraphicFramePr>
          <p:cNvPr id="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076858"/>
              </p:ext>
            </p:extLst>
          </p:nvPr>
        </p:nvGraphicFramePr>
        <p:xfrm>
          <a:off x="142875" y="1701553"/>
          <a:ext cx="8858280" cy="51155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4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7637">
                <a:tc gridSpan="5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433511, Ульяновская область, г. Димитровград, Куйбышева ул.,  д. 335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(8423)54-80-08, +7(902)214-94-81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E-mail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lager@sobodim.ru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hlinkClick r:id="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http: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//sobodim.ru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/detskii-lager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vk.com: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//to4ka2020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689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6,5 - 15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НАЧАЛЬНИК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Курова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Светлана Валерьевна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7(927)806-93-68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00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«Легенды малых городов»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charset="0"/>
                        <a:cs typeface="Microsoft YaHei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787"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33 600,00  руб.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653136"/>
            <a:ext cx="1711753" cy="193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2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142852"/>
            <a:ext cx="8821768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«Эврика»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санаторно-оздоровительный детский лагерь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ООО «Санаторий «Радон»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C:\Users\Marketing\Desktop\маркетолог\Эврика 2015-1\эмблема Эвврика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791830"/>
              </p:ext>
            </p:extLst>
          </p:nvPr>
        </p:nvGraphicFramePr>
        <p:xfrm>
          <a:off x="179390" y="1268761"/>
          <a:ext cx="8821765" cy="54726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4353">
                  <a:extLst>
                    <a:ext uri="{9D8B030D-6E8A-4147-A177-3AD203B41FA5}">
                      <a16:colId xmlns:a16="http://schemas.microsoft.com/office/drawing/2014/main" val="3104910053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03053082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4286289400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3674072785"/>
                    </a:ext>
                  </a:extLst>
                </a:gridCol>
                <a:gridCol w="1764353">
                  <a:extLst>
                    <a:ext uri="{9D8B030D-6E8A-4147-A177-3AD203B41FA5}">
                      <a16:colId xmlns:a16="http://schemas.microsoft.com/office/drawing/2014/main" val="2478454072"/>
                    </a:ext>
                  </a:extLst>
                </a:gridCol>
              </a:tblGrid>
              <a:tr h="101689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432010, Ульяновская область, г. Ульяновск, Оренбургская ул., д. 5А, 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8(8422)52-02-02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radonul@mail.ru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b="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radon-nt.com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evrika73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410122"/>
                  </a:ext>
                </a:extLst>
              </a:tr>
              <a:tr h="1094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Устинов Демид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8-937-034-93-13</a:t>
                      </a: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8-902-357-22-88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РУКОВОДИТЕЛЬ ШКОЛЫ «ЛАЙТ»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Швец                                        Марина Анатольевна                            8-927-271-95-57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540194"/>
                  </a:ext>
                </a:extLst>
              </a:tr>
              <a:tr h="1094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«Игры содружества»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«Академия- «Эврика»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«Бриз»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«Головоломка»                           (Школа «ЛАЙТ»)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«Игры содружества»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327656"/>
                  </a:ext>
                </a:extLst>
              </a:tr>
              <a:tr h="2266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английским языком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36 500,75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 английским языком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41 500,75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36 500,75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 английским языком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Школа «ЛАЙТ»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46 500,75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34 000,75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 английским языком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39 000,75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738958"/>
                  </a:ext>
                </a:extLst>
              </a:tr>
            </a:tbl>
          </a:graphicData>
        </a:graphic>
      </p:graphicFrame>
      <p:pic>
        <p:nvPicPr>
          <p:cNvPr id="8" name="Picture 2" descr="C:\Users\Marketing\Desktop\046cf23aa81f0998d3865a4f0826ff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84984"/>
            <a:ext cx="1008112" cy="107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rketing\Downloads\Screenshot_20211228-160735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89" y="5373216"/>
            <a:ext cx="1287205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698780"/>
              </p:ext>
            </p:extLst>
          </p:nvPr>
        </p:nvGraphicFramePr>
        <p:xfrm>
          <a:off x="142846" y="1225487"/>
          <a:ext cx="8842387" cy="55933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0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9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16169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432010, Ульяновская область, г. Ульяновск, Оренбургская ул.,  д. 1, </a:t>
                      </a: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8(8422)27-83-90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buhitil@mail.ru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itilsanatorium.ru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itilsanatorium73</a:t>
                      </a: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effectLst/>
                          <a:hlinkClick r:id="rId2"/>
                        </a:rPr>
                        <a:t>https</a:t>
                      </a:r>
                      <a:r>
                        <a:rPr lang="en-US" sz="1400" u="none" strike="noStrike" kern="1200" dirty="0" smtClean="0">
                          <a:effectLst/>
                          <a:hlinkClick r:id="rId2"/>
                        </a:rPr>
                        <a:t>://instagram.com/itil_camp73</a:t>
                      </a:r>
                      <a:endParaRPr kumimoji="0" lang="en-US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  <a:endParaRPr kumimoji="0" lang="en-US" alt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en-US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7- 15 лет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3" marB="45713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НАЧАЛЬНИК 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Круглова                          Нина Александровна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effectLst/>
                        </a:rPr>
                        <a:t>8-927-800-40-17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kern="12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«Яркое лето+»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«Мастерская технологий будущего»                                    (смена профильных навыков)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 </a:t>
                      </a: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«Яркое лето+»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«Театральная мастерская»                         (АРТ-смена)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</a:t>
                      </a: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«Яркое лето+»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«Мастерская журналистики»                   (смена </a:t>
                      </a:r>
                      <a:r>
                        <a:rPr kumimoji="0" lang="ru-RU" alt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блогеров</a:t>
                      </a:r>
                      <a:r>
                        <a:rPr kumimoji="0" lang="ru-RU" altLang="ru-RU" sz="14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     и </a:t>
                      </a: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СМИ)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Программа </a:t>
                      </a: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«Яркое лето+»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«Спортивная мастерская» (спортивная смена)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739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Цена путёвки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36 750,00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</a:t>
                      </a:r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возмещения </a:t>
                      </a:r>
                      <a:endParaRPr kumimoji="0" lang="ru-RU" alt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6084" y="44624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«Итиль»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етский санаторно- оздоровительный лагерь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АО «Санаторий «Итиль»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C:\Users\USer\AppData\Local\Temp\Rar$DIa1460.2813\логотип лагерь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91"/>
            <a:ext cx="1008112" cy="83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360" y="4221088"/>
            <a:ext cx="17616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86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«Жемчужина»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оздоровительный детский лагерь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i.incamp.ru/u/1/160/zhemchuzhina-2349-59-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51361"/>
              </p:ext>
            </p:extLst>
          </p:nvPr>
        </p:nvGraphicFramePr>
        <p:xfrm>
          <a:off x="142844" y="1000107"/>
          <a:ext cx="8842387" cy="57851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22">
                  <a:extLst>
                    <a:ext uri="{9D8B030D-6E8A-4147-A177-3AD203B41FA5}">
                      <a16:colId xmlns:a16="http://schemas.microsoft.com/office/drawing/2014/main" val="3691786445"/>
                    </a:ext>
                  </a:extLst>
                </a:gridCol>
                <a:gridCol w="1536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056">
                  <a:extLst>
                    <a:ext uri="{9D8B030D-6E8A-4147-A177-3AD203B41FA5}">
                      <a16:colId xmlns:a16="http://schemas.microsoft.com/office/drawing/2014/main" val="3468257172"/>
                    </a:ext>
                  </a:extLst>
                </a:gridCol>
                <a:gridCol w="1370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8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505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8(8424)72-34-43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zhemchuzhina2021@yandex.ru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 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olga.gobuzova@mail.ru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je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.3dn.ru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//МУ О</a:t>
                      </a:r>
                      <a:r>
                        <a:rPr lang="ru-RU" sz="1400" kern="1200" dirty="0" smtClean="0"/>
                        <a:t>ДЛ </a:t>
                      </a:r>
                      <a:r>
                        <a:rPr lang="ru-RU" sz="1400" kern="1200" baseline="0" dirty="0" smtClean="0"/>
                        <a:t>«</a:t>
                      </a:r>
                      <a:r>
                        <a:rPr lang="ru-RU" sz="1400" kern="1200" dirty="0" smtClean="0"/>
                        <a:t>ЖЕМЧУЖИНА»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Новицкий         Александр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8-999-769-19-33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05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«Мир, который нужен мне»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77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28 870,00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09" y="4149080"/>
            <a:ext cx="206274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8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«Огонёк»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оздоровительно - образовательный центр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30422" cy="830422"/>
          </a:xfrm>
          <a:prstGeom prst="rect">
            <a:avLst/>
          </a:prstGeom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82826"/>
              </p:ext>
            </p:extLst>
          </p:nvPr>
        </p:nvGraphicFramePr>
        <p:xfrm>
          <a:off x="142845" y="1219813"/>
          <a:ext cx="8858311" cy="560708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24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59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433337, Ульяновская область, Ульяновский район, пос. Ломы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432024, Ульяновская область, г. Ульяновск, Полбина ул., д. 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8(8422)27-05-40, 58-87-68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lager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ogonek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@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.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lagerogonek.ru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doocogonek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9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10.06 - 30.06.2022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04.07 - 24.07.2022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28.08 - 17.08.2022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Давыдов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Владимир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8-904-192-24-80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7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effectLst/>
                        </a:rPr>
                        <a:t>«Территория побед и достижений»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5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определяется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://lagerogonek.ru/images/di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4437112"/>
            <a:ext cx="2033653" cy="235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955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«Звёздочка»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детский оздоровительно - образовательный лагерь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12389" cy="74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826235"/>
              </p:ext>
            </p:extLst>
          </p:nvPr>
        </p:nvGraphicFramePr>
        <p:xfrm>
          <a:off x="142846" y="1162052"/>
          <a:ext cx="8858310" cy="564747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342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433526, Ульяновская область, с. Бригадировка, Курортное шоссе, д.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8(8423)52-28-17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lager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zvezdochka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@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yandex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.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lang="en-US" sz="1400" kern="1200" dirty="0" smtClean="0">
                          <a:hlinkClick r:id=""/>
                        </a:rPr>
                        <a:t>zvezdochka73.ucoz.net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//club19459973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3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7 - 17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Щукина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Светлана Эдуардовна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8-962-632-10-77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«Мир профессий»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«О, спорт-ты жизнь!»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«Сказание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 Киевской  Руси»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«Мир профессий»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405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26 742,00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WhatsApp Image 2019-11-29 at 16"/>
          <p:cNvPicPr>
            <a:picLocks noChangeAspect="1" noChangeArrowheads="1"/>
          </p:cNvPicPr>
          <p:nvPr/>
        </p:nvPicPr>
        <p:blipFill>
          <a:blip r:embed="rId3" cstate="print"/>
          <a:srcRect l="10597" t="9825" b="11507"/>
          <a:stretch>
            <a:fillRect/>
          </a:stretch>
        </p:blipFill>
        <p:spPr bwMode="auto">
          <a:xfrm>
            <a:off x="6969858" y="4389654"/>
            <a:ext cx="2031298" cy="2339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«Родник»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3433" cy="8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48922"/>
              </p:ext>
            </p:extLst>
          </p:nvPr>
        </p:nvGraphicFramePr>
        <p:xfrm>
          <a:off x="142846" y="1214422"/>
          <a:ext cx="8842386" cy="556835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2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74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433425, Ульяновская область,  Николаевский  район, пос.Белое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8(8424)72-34-40, 74-82-29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rodnik73@list.ru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rodnik73.my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lang="ru-RU" sz="1400" u="none" kern="1200" dirty="0" err="1" smtClean="0"/>
                        <a:t>club</a:t>
                      </a:r>
                      <a:r>
                        <a:rPr lang="ru-RU" sz="1400" u="none" kern="1200" dirty="0" smtClean="0"/>
                        <a:t> 29687906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4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.06 -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0.06.20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.06 - 03.07.20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.07 - 26.0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.08 -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.08.20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Плясунов Иван Николаевич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8-927-817-47-67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2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«Юный патриот»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военно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спортивные сборы)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«Волонтёр»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4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12 857,14 руб.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7 807,50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27 000,00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1" descr="P30605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4653136"/>
            <a:ext cx="1665797" cy="1990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42852"/>
            <a:ext cx="8893206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«Светлячок»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детский оздоровительно - образовательный центр</a:t>
            </a:r>
          </a:p>
        </p:txBody>
      </p:sp>
      <p:pic>
        <p:nvPicPr>
          <p:cNvPr id="8" name="Picture 41" descr="Светляч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82789" cy="75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43588"/>
              </p:ext>
            </p:extLst>
          </p:nvPr>
        </p:nvGraphicFramePr>
        <p:xfrm>
          <a:off x="142844" y="1142985"/>
          <a:ext cx="8858309" cy="56692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4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38471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433825, Ульяновская область, Николаевский район, п. Белое озеро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8 -991- 462-04 - 99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Ульяновская область, г. Ульяновск, Нариманова пр-т, д. 13, к. 237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svetlyachok.14@mail.ru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svetlyachok.3dn.ru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https: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//vk.com/svetlyachok_73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03.06 - 12.06.2022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16.06 - 06.07.2022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7 - 16 лет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10.07 - 30.07.2022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03.08 - 12.08.2022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12 -17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16.08 - 25.08.2022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9 - 16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Косаев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Николай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8-902-215-72-38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69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«Развитие Движение Шанс»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 РДШ)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«Точка взлета: Думай. Мечтай. Достигай.»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«Юный спасатель»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«Патриоты России»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30 809,52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 descr="C:\Users\User\Desktop\на флэху\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23" y="4546796"/>
            <a:ext cx="1637885" cy="2164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939428"/>
              </p:ext>
            </p:extLst>
          </p:nvPr>
        </p:nvGraphicFramePr>
        <p:xfrm>
          <a:off x="142844" y="1214423"/>
          <a:ext cx="8842387" cy="56115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340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433526,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Мелекесский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с. Бригадировка, Курортное шоссе, д. 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8(8423)52-28-23, 52-29-06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unost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–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dd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@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mail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unost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73.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unost73</a:t>
                      </a:r>
                      <a:r>
                        <a:rPr lang="en-US" sz="1400" kern="1200" dirty="0" smtClean="0"/>
                        <a:t> </a:t>
                      </a:r>
                      <a:endParaRPr lang="ru-RU" sz="1400" kern="12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://www.instagram.com/unost_dd/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02.06 - 22.06.2022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25.06 - 15.07.2022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18.07 - 07.08.2022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10.08 - 30.08.2022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Кондикова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Татьяна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8-960-374-95-34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«Дорога Добра»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«Тайны Большого Черемшана»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«Будущее в наших руках»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VIII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Ульяновская летняя математическая школа»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смена)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16" marB="45716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32 829,30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 «Юность»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детский оздоровительно - образовательный центр </a:t>
            </a:r>
          </a:p>
        </p:txBody>
      </p:sp>
      <p:pic>
        <p:nvPicPr>
          <p:cNvPr id="8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224"/>
            <a:ext cx="838424" cy="83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unost73.ru/img-llinks/director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08304" y="4839127"/>
            <a:ext cx="1676927" cy="174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68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«Смарт»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образовательный лагерь (г. Димитровград)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785818" cy="785818"/>
          </a:xfrm>
          <a:prstGeom prst="rect">
            <a:avLst/>
          </a:prstGeom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33978"/>
              </p:ext>
            </p:extLst>
          </p:nvPr>
        </p:nvGraphicFramePr>
        <p:xfrm>
          <a:off x="142846" y="1133199"/>
          <a:ext cx="8989960" cy="56888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0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6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2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4087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433507, Ульяновская область, г. Димитровград, Ленина пр.,  д. 1 «В», 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8 -967-774-81-04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432063, Ульяновская область, г. Ульяновск, 2 пер. Мира, д. 26,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тел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+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7(8422)42-51-02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camp@ulsmart.ru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hlinkClick r:id="rId4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rId4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rId4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camp.ulsmart.ru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/>
                        </a:rPr>
                        <a:t>smartcamp73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Instagram: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@smartcamp73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29.05 - 11.06.2022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4.06 - 27.06.2022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30.06 -  13.07.2022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16.07 - 29.07.2022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01.08 - 14.08.2022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17.08 -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РУКОВОДИТЕЛЬ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Петрова Кристина Юрьевна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+7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-9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632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74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Международный лагерь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Smart Camp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занятия английским зыком, вожатые-иностранцы, тренинги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soft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skills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6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r>
                        <a:rPr lang="ru-RU" sz="1200" i="1" kern="1200" dirty="0" smtClean="0">
                          <a:effectLst/>
                        </a:rPr>
                        <a:t>  23 930,50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10 930,50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26 330,50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10 930,50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r>
                        <a:rPr lang="ru-RU" sz="1200" i="1" kern="1200" dirty="0" smtClean="0">
                          <a:effectLst/>
                        </a:rPr>
                        <a:t>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17 807,50</a:t>
                      </a:r>
                      <a:r>
                        <a:rPr lang="ru-RU" sz="1200" i="1" kern="1200" dirty="0" smtClean="0"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7 807,50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http://ulsmart.ru/assets/img/teachers/kristin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512168" cy="157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79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3042"/>
              </p:ext>
            </p:extLst>
          </p:nvPr>
        </p:nvGraphicFramePr>
        <p:xfrm>
          <a:off x="142844" y="1214426"/>
          <a:ext cx="8842387" cy="55841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2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6158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центра: </a:t>
                      </a: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433408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Ульяновская область,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Чердаклинский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район, с.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Крестово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Городище,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ул.Мичурина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д. 36 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8(8422)70-33-41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koushkre@mail.ru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rId2"/>
                        </a:rPr>
                        <a:t>http://aliay-parus.ucoz.ru</a:t>
                      </a:r>
                      <a:endParaRPr lang="ru-RU" sz="1400" b="1" u="none" strike="noStrike" kern="1200" dirty="0" smtClean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ВКонтакте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3"/>
                        </a:rPr>
                        <a:t>https://vk.com/odarendeti73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Инстаграм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4"/>
                        </a:rPr>
                        <a:t>https://www.instagram.com/odarendeti73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02.06 - 23.06.2022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25.06 - 15.07.2022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18.07 - 07.08.2022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10.08 - 30.08.2022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Алексеева Марина Николаевна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8-917-615-48-45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18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«Проба пера» (профильная смена)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«Летняя компьютерная школа                                 «Код успеха»»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(профильная смена)</a:t>
                      </a: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«Летняя компьютерная школа «Код успеха»»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«Ульяновская летняя спортивная школа»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смена)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T="45716" marB="45716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0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33 600,00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115888"/>
            <a:ext cx="8858312" cy="1027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«Алые паруса»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+mn-cs"/>
              </a:rPr>
              <a:t>детский оздоровительно - образовательный центр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7896"/>
            <a:ext cx="864095" cy="864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2222" r="28542"/>
          <a:stretch/>
        </p:blipFill>
        <p:spPr>
          <a:xfrm>
            <a:off x="7308304" y="5013176"/>
            <a:ext cx="1580157" cy="167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5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им. Деева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Рисунок 1" descr="C:\Users\111\Downloads\лог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00419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666659"/>
              </p:ext>
            </p:extLst>
          </p:nvPr>
        </p:nvGraphicFramePr>
        <p:xfrm>
          <a:off x="142846" y="1071547"/>
          <a:ext cx="8842387" cy="566982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7685">
                <a:tc gridSpan="5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400" b="1" kern="1200" dirty="0" smtClean="0"/>
                        <a:t>Адрес лагеря: </a:t>
                      </a:r>
                      <a:r>
                        <a:rPr lang="ru-RU" sz="1400" kern="1200" dirty="0" smtClean="0"/>
                        <a:t>432057, Ульяновская область, г. Ульяновск, Оренбургская ул.,  д. 41б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400" b="1" kern="1200" dirty="0" smtClean="0"/>
                        <a:t>тел.  </a:t>
                      </a:r>
                      <a:r>
                        <a:rPr lang="ru-RU" sz="1400" kern="1200" dirty="0" smtClean="0"/>
                        <a:t>8(8422)52-16-73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lang="ru-RU" sz="1400" kern="1200" baseline="0" dirty="0" smtClean="0">
                          <a:hlinkClick r:id=""/>
                        </a:rPr>
                        <a:t>lagerdeeva@mail.ru</a:t>
                      </a:r>
                      <a:endParaRPr lang="ru-RU" sz="1400" kern="1200" dirty="0" smtClean="0"/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lang="en-US" sz="1400" kern="1200" baseline="0" dirty="0" smtClean="0">
                          <a:hlinkClick r:id=""/>
                        </a:rPr>
                        <a:t>lagerdeeva.ru</a:t>
                      </a:r>
                      <a:endParaRPr lang="en-US" sz="1400" kern="1200" baseline="0" dirty="0" smtClean="0"/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lang="en-US" sz="1400" kern="1200" baseline="0" dirty="0" smtClean="0"/>
                        <a:t>lagerdeeva </a:t>
                      </a:r>
                      <a:endParaRPr lang="en-US" sz="14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470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1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01.06 - 21.06.2022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2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24.06 - 14.07.2022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3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17.07 -  06.08.2022     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 4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09.08 - 29.08.2022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b="1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Абаимов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Сергей Валентинович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8-906-144-82-12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9196">
                <a:tc gridSpan="3">
                  <a:txBody>
                    <a:bodyPr/>
                    <a:lstStyle/>
                    <a:p>
                      <a:pPr algn="ctr" rtl="0"/>
                      <a:endParaRPr lang="ru-RU" sz="1400" kern="1200" dirty="0" smtClean="0"/>
                    </a:p>
                    <a:p>
                      <a:pPr algn="ctr" rtl="0"/>
                      <a:endParaRPr lang="ru-RU" sz="1400" kern="1200" dirty="0" smtClean="0"/>
                    </a:p>
                    <a:p>
                      <a:pPr algn="ctr" rtl="0"/>
                      <a:endParaRPr lang="ru-RU" sz="1400" b="1" kern="1200" dirty="0" smtClean="0"/>
                    </a:p>
                    <a:p>
                      <a:pPr algn="ctr" rtl="0"/>
                      <a:r>
                        <a:rPr lang="ru-RU" sz="1400" b="1" kern="1200" dirty="0" smtClean="0"/>
                        <a:t>Программа</a:t>
                      </a:r>
                      <a:endParaRPr lang="ru-RU" sz="1400" b="1" kern="1200" baseline="0" dirty="0" smtClean="0"/>
                    </a:p>
                    <a:p>
                      <a:pPr algn="ctr" rtl="0"/>
                      <a:r>
                        <a:rPr lang="ru-RU" sz="1400" kern="1200" baseline="0" dirty="0" smtClean="0"/>
                        <a:t> «Мы дети твои, Россия!»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rtl="0"/>
                      <a:endParaRPr lang="ru-RU" sz="1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Программа</a:t>
                      </a:r>
                      <a:endParaRPr lang="ru-RU" sz="1400" b="1" kern="1200" baseline="0" dirty="0" smtClean="0"/>
                    </a:p>
                    <a:p>
                      <a:pPr algn="ctr" rtl="0"/>
                      <a:r>
                        <a:rPr lang="ru-RU" sz="1400" kern="1200" baseline="0" dirty="0" smtClean="0"/>
                        <a:t> «</a:t>
                      </a:r>
                      <a:r>
                        <a:rPr lang="en-US" sz="1400" kern="1200" baseline="0" dirty="0" err="1" smtClean="0"/>
                        <a:t>SPORTLand</a:t>
                      </a:r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kern="1200" baseline="0" dirty="0" smtClean="0"/>
                        <a:t> «Мы будущие чемпионы!» (профильная смена для обучающихся спортивных школ)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470">
                <a:tc gridSpan="4">
                  <a:txBody>
                    <a:bodyPr/>
                    <a:lstStyle/>
                    <a:p>
                      <a:pPr algn="ctr" rtl="0"/>
                      <a:endParaRPr lang="ru-RU" sz="1400" b="1" kern="1200" dirty="0" smtClean="0"/>
                    </a:p>
                    <a:p>
                      <a:pPr algn="ctr" rtl="0"/>
                      <a:r>
                        <a:rPr lang="ru-RU" sz="1400" b="1" kern="1200" dirty="0" smtClean="0"/>
                        <a:t>Цена путёвки определяется</a:t>
                      </a:r>
                    </a:p>
                    <a:p>
                      <a:pPr algn="ctr" rtl="0"/>
                      <a:r>
                        <a:rPr lang="ru-RU" sz="1400" i="1" kern="1200" baseline="0" dirty="0" smtClean="0"/>
                        <a:t> 28 812,00  руб.</a:t>
                      </a:r>
                    </a:p>
                    <a:p>
                      <a:pPr algn="ctr" rtl="0"/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 </a:t>
                      </a:r>
                      <a:endParaRPr kumimoji="0" lang="ru-RU" alt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r>
                        <a:rPr kumimoji="0" lang="ru-RU" altLang="ru-RU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4"/>
          <a:srcRect r="44032" b="-2380"/>
          <a:stretch>
            <a:fillRect/>
          </a:stretch>
        </p:blipFill>
        <p:spPr bwMode="auto">
          <a:xfrm>
            <a:off x="7236296" y="4597949"/>
            <a:ext cx="1669711" cy="214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942257"/>
              </p:ext>
            </p:extLst>
          </p:nvPr>
        </p:nvGraphicFramePr>
        <p:xfrm>
          <a:off x="142846" y="1071547"/>
          <a:ext cx="8842387" cy="57154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60519">
                <a:tc gridSpan="5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400" b="1" kern="1200" dirty="0" smtClean="0"/>
                        <a:t>Адрес лагеря: </a:t>
                      </a:r>
                      <a:r>
                        <a:rPr lang="ru-RU" sz="1400" kern="1200" dirty="0" smtClean="0"/>
                        <a:t>433409, Ульяновская область, Чердаклинский</a:t>
                      </a:r>
                      <a:r>
                        <a:rPr lang="ru-RU" sz="1400" kern="1200" baseline="0" dirty="0" smtClean="0"/>
                        <a:t> район</a:t>
                      </a:r>
                      <a:r>
                        <a:rPr lang="ru-RU" sz="1400" kern="1200" dirty="0" smtClean="0"/>
                        <a:t>, тер. </a:t>
                      </a:r>
                      <a:r>
                        <a:rPr lang="ru-RU" sz="1400" kern="1200" dirty="0" err="1" smtClean="0"/>
                        <a:t>Чердаклинского</a:t>
                      </a:r>
                      <a:r>
                        <a:rPr lang="ru-RU" sz="1400" kern="1200" dirty="0" smtClean="0"/>
                        <a:t> лесничества, квартал 8,13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400" b="1" kern="1200" dirty="0" smtClean="0"/>
                        <a:t>тел.  </a:t>
                      </a:r>
                      <a:r>
                        <a:rPr lang="ru-RU" sz="1400" kern="1200" dirty="0" smtClean="0"/>
                        <a:t>8-951-097-14-17</a:t>
                      </a:r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ru-RU" sz="1400" b="1" kern="1200" dirty="0" smtClean="0"/>
                        <a:t>Адрес офиса: </a:t>
                      </a:r>
                      <a:r>
                        <a:rPr lang="ru-RU" sz="1400" kern="1200" dirty="0" smtClean="0"/>
                        <a:t>432057, Ульяновская область, г. Ульяновск, Оренбургская ул.,  д. 41б,</a:t>
                      </a:r>
                      <a:r>
                        <a:rPr lang="ru-RU" sz="1400" kern="1200" baseline="0" dirty="0" smtClean="0"/>
                        <a:t> </a:t>
                      </a:r>
                      <a:r>
                        <a:rPr lang="ru-RU" sz="1400" b="1" kern="1200" dirty="0" smtClean="0"/>
                        <a:t>тел.  </a:t>
                      </a:r>
                      <a:r>
                        <a:rPr lang="ru-RU" sz="1400" kern="1200" dirty="0" smtClean="0"/>
                        <a:t>8(8422)52-16-73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lang="ru-RU" sz="1400" kern="1200" baseline="0" dirty="0" smtClean="0">
                          <a:hlinkClick r:id=""/>
                        </a:rPr>
                        <a:t>lagerdeeva@mail.ru</a:t>
                      </a:r>
                      <a:endParaRPr lang="ru-RU" sz="1400" kern="1200" dirty="0" smtClean="0"/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lang="en-US" sz="1400" kern="1200" baseline="0" dirty="0" smtClean="0">
                          <a:hlinkClick r:id=""/>
                        </a:rPr>
                        <a:t>lagerdeeva.ru</a:t>
                      </a:r>
                      <a:endParaRPr lang="en-US" sz="1400" kern="1200" baseline="0" dirty="0" smtClean="0"/>
                    </a:p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public209569872</a:t>
                      </a:r>
                      <a:endParaRPr lang="en-US" sz="1400" b="0" i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0449"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1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01.06 - 21.06.2022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2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24.06 - 14.07.2022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3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17.07 -  06.08.2022     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400" b="1" kern="1200" dirty="0" smtClean="0"/>
                        <a:t> 4 смена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09.08 - 29.08.2022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(21 день)</a:t>
                      </a:r>
                    </a:p>
                    <a:p>
                      <a:pPr algn="ctr" rtl="0"/>
                      <a:endParaRPr lang="ru-RU" sz="1400" kern="1200" baseline="0" dirty="0" smtClean="0"/>
                    </a:p>
                    <a:p>
                      <a:pPr algn="ctr" rtl="0"/>
                      <a:r>
                        <a:rPr lang="ru-RU" sz="1400" b="1" kern="1200" baseline="0" dirty="0" smtClean="0"/>
                        <a:t>Возраст детей</a:t>
                      </a:r>
                    </a:p>
                    <a:p>
                      <a:pPr algn="ctr" rtl="0"/>
                      <a:r>
                        <a:rPr lang="ru-RU" sz="1400" kern="1200" baseline="0" dirty="0" smtClean="0"/>
                        <a:t>7 - 17 лет</a:t>
                      </a:r>
                      <a:endParaRPr lang="ru-RU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Абаимов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Сергей Валентинович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8-906-144-82-12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0380">
                <a:tc gridSpan="4">
                  <a:txBody>
                    <a:bodyPr/>
                    <a:lstStyle/>
                    <a:p>
                      <a:pPr algn="ctr" rtl="0"/>
                      <a:endParaRPr lang="ru-RU" sz="1400" kern="1200" dirty="0" smtClean="0"/>
                    </a:p>
                    <a:p>
                      <a:pPr algn="ctr" rtl="0"/>
                      <a:r>
                        <a:rPr lang="ru-RU" sz="1400" b="1" kern="1200" dirty="0" smtClean="0"/>
                        <a:t>Программа</a:t>
                      </a:r>
                      <a:endParaRPr lang="ru-RU" sz="1400" b="1" kern="1200" baseline="0" dirty="0" smtClean="0"/>
                    </a:p>
                    <a:p>
                      <a:pPr algn="ctr" rtl="0"/>
                      <a:r>
                        <a:rPr lang="ru-RU" sz="1400" kern="1200" baseline="0" dirty="0" smtClean="0"/>
                        <a:t> </a:t>
                      </a:r>
                      <a:r>
                        <a:rPr lang="en-US" sz="1400" kern="1200" baseline="0" dirty="0" err="1" smtClean="0"/>
                        <a:t>SPORTLand</a:t>
                      </a:r>
                      <a:r>
                        <a:rPr lang="en-US" sz="1400" kern="1200" baseline="0" dirty="0" smtClean="0"/>
                        <a:t> </a:t>
                      </a:r>
                      <a:r>
                        <a:rPr lang="ru-RU" sz="1400" kern="1200" baseline="0" dirty="0" smtClean="0"/>
                        <a:t>«Мы будущие чемпионы!»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 для обучающихся спортивных школ)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473">
                <a:tc gridSpan="4">
                  <a:txBody>
                    <a:bodyPr/>
                    <a:lstStyle/>
                    <a:p>
                      <a:pPr algn="ctr" rtl="0"/>
                      <a:endParaRPr lang="ru-RU" sz="1400" b="1" kern="1200" dirty="0" smtClean="0"/>
                    </a:p>
                    <a:p>
                      <a:pPr algn="ctr" rtl="0"/>
                      <a:r>
                        <a:rPr lang="ru-RU" sz="1400" b="1" kern="1200" dirty="0" smtClean="0"/>
                        <a:t>Цена путёвки определяется</a:t>
                      </a:r>
                    </a:p>
                    <a:p>
                      <a:pPr algn="ctr" rtl="0"/>
                      <a:r>
                        <a:rPr lang="ru-RU" sz="1400" i="1" kern="1200" baseline="0" dirty="0" smtClean="0"/>
                        <a:t> 28 812,00  руб.</a:t>
                      </a:r>
                    </a:p>
                    <a:p>
                      <a:pPr algn="ctr" rtl="0"/>
                      <a:endParaRPr kumimoji="0" lang="ru-RU" alt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r>
                        <a:rPr kumimoji="0" lang="ru-RU" alt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 </a:t>
                      </a:r>
                      <a:endParaRPr kumimoji="0" lang="ru-RU" alt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/>
                      <a:r>
                        <a:rPr kumimoji="0" lang="ru-RU" altLang="ru-RU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algn="ctr" rtl="0"/>
                      <a:endParaRPr lang="ru-RU" sz="1200" i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aseline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aseline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image"/>
          <p:cNvPicPr>
            <a:picLocks noChangeAspect="1" noChangeArrowheads="1"/>
          </p:cNvPicPr>
          <p:nvPr/>
        </p:nvPicPr>
        <p:blipFill>
          <a:blip r:embed="rId2"/>
          <a:srcRect r="44032" b="-2380"/>
          <a:stretch>
            <a:fillRect/>
          </a:stretch>
        </p:blipFill>
        <p:spPr bwMode="auto">
          <a:xfrm>
            <a:off x="7308304" y="4509120"/>
            <a:ext cx="1607269" cy="206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84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«Орлёнок»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 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2605"/>
            <a:ext cx="1224135" cy="7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9402"/>
              </p:ext>
            </p:extLst>
          </p:nvPr>
        </p:nvGraphicFramePr>
        <p:xfrm>
          <a:off x="142846" y="1000109"/>
          <a:ext cx="8893650" cy="576512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5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7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33565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lang="ru-RU" sz="1400" kern="1200" dirty="0" smtClean="0">
                          <a:effectLst/>
                        </a:rPr>
                        <a:t>433450, Ульяновская область, п. </a:t>
                      </a:r>
                      <a:r>
                        <a:rPr lang="ru-RU" sz="1400" kern="1200" dirty="0" err="1" smtClean="0">
                          <a:effectLst/>
                        </a:rPr>
                        <a:t>Садовка</a:t>
                      </a:r>
                      <a:r>
                        <a:rPr lang="ru-RU" sz="1400" kern="1200" dirty="0" smtClean="0">
                          <a:effectLst/>
                        </a:rPr>
                        <a:t>, </a:t>
                      </a:r>
                      <a:r>
                        <a:rPr lang="ru-RU" sz="1400" kern="1200" dirty="0" err="1" smtClean="0">
                          <a:effectLst/>
                        </a:rPr>
                        <a:t>Старомайнский</a:t>
                      </a:r>
                      <a:r>
                        <a:rPr lang="ru-RU" sz="1400" kern="1200" dirty="0" smtClean="0">
                          <a:effectLst/>
                        </a:rPr>
                        <a:t> район, </a:t>
                      </a:r>
                      <a:r>
                        <a:rPr lang="ru-RU" sz="1400" kern="1200" dirty="0" smtClean="0">
                          <a:effectLst/>
                        </a:rPr>
                        <a:t>тел. 8(8422)30-7972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lang="ru-RU" sz="1400" kern="1200" dirty="0" smtClean="0">
                          <a:effectLst/>
                        </a:rPr>
                        <a:t>432072, г. Ульяновск, бульвар </a:t>
                      </a:r>
                      <a:r>
                        <a:rPr lang="ru-RU" sz="1400" kern="1200" dirty="0" err="1" smtClean="0">
                          <a:effectLst/>
                        </a:rPr>
                        <a:t>Новосондецкий</a:t>
                      </a:r>
                      <a:r>
                        <a:rPr lang="ru-RU" sz="1400" kern="1200" dirty="0" smtClean="0">
                          <a:effectLst/>
                        </a:rPr>
                        <a:t>, 1а,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lang="ru-RU" sz="1400" kern="1200" dirty="0" smtClean="0">
                          <a:effectLst/>
                        </a:rPr>
                        <a:t>8(8422)30-79-72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lang="ru-RU" sz="1400" kern="1200" dirty="0" smtClean="0">
                          <a:effectLst/>
                        </a:rPr>
                        <a:t>ul-sport@yandex.ru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hlinkClick r:id="rId2"/>
                        </a:rPr>
                        <a:t>http:</a:t>
                      </a:r>
                      <a:r>
                        <a:rPr lang="en-US" sz="1400" u="sng" kern="1200" dirty="0" smtClean="0">
                          <a:effectLst/>
                          <a:hlinkClick r:id="rId2"/>
                        </a:rPr>
                        <a:t>//</a:t>
                      </a:r>
                      <a:r>
                        <a:rPr lang="ru-RU" sz="1400" u="sng" kern="1200" dirty="0" err="1" smtClean="0">
                          <a:effectLst/>
                          <a:hlinkClick r:id="rId2"/>
                        </a:rPr>
                        <a:t>дюсшзаволжье.рф</a:t>
                      </a:r>
                      <a:endParaRPr lang="ru-RU" sz="1400" u="sng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effectLst/>
                          <a:hlinkClick r:id="rId3"/>
                        </a:rPr>
                        <a:t>http:</a:t>
                      </a:r>
                      <a:r>
                        <a:rPr lang="en-US" sz="1400" u="none" strike="noStrike" kern="1200" dirty="0" smtClean="0">
                          <a:effectLst/>
                          <a:hlinkClick r:id="rId3"/>
                        </a:rPr>
                        <a:t>//</a:t>
                      </a:r>
                      <a:r>
                        <a:rPr lang="ru-RU" sz="1400" u="none" strike="noStrike" kern="1200" dirty="0" err="1" smtClean="0">
                          <a:effectLst/>
                          <a:hlinkClick r:id="rId3"/>
                        </a:rPr>
                        <a:t>дюсшзаволжье.рф</a:t>
                      </a:r>
                      <a:r>
                        <a:rPr lang="ru-RU" sz="1400" u="none" strike="noStrike" kern="1200" dirty="0" smtClean="0">
                          <a:effectLst/>
                          <a:hlinkClick r:id="rId3"/>
                        </a:rPr>
                        <a:t>/</a:t>
                      </a:r>
                      <a:r>
                        <a:rPr lang="en-US" sz="1400" u="none" strike="noStrike" kern="1200" dirty="0" smtClean="0">
                          <a:effectLst/>
                          <a:hlinkClick r:id="rId3"/>
                        </a:rPr>
                        <a:t>camp-swallow/home/</a:t>
                      </a:r>
                      <a:endParaRPr lang="ru-RU" sz="1400" u="none" strike="noStrike" kern="12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/>
                        </a:rPr>
                        <a:t>https: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/>
                        </a:rPr>
                        <a:t>//vk.com/clubswallow73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/>
                        </a:rPr>
                        <a:t>https: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5"/>
                        </a:rPr>
                        <a:t>//www.instagram.com/swallowul173/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7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Скрипкин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Евгений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8-951-095-39-49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958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                                                                                                                                                   </a:t>
                      </a: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«Тропа испытаний»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 для обучающихся спортивных школ)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89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24 000,00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Спортивно-оздоровительный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«Ласточка»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1028" name="Picture 4" descr="https://leto73.ru/wordpress1/wp-content/uploads/2019/12/image012-150x1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870"/>
            <a:ext cx="936104" cy="64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gUp0vaJF8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293096"/>
            <a:ext cx="189102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3904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14557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«Сосновый бор»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ОГАУСО «Социально-реабилитационный центр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Сосновый бор»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р.п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Вешкайма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44804"/>
              </p:ext>
            </p:extLst>
          </p:nvPr>
        </p:nvGraphicFramePr>
        <p:xfrm>
          <a:off x="179388" y="1714489"/>
          <a:ext cx="8821768" cy="502687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40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291965058"/>
                    </a:ext>
                  </a:extLst>
                </a:gridCol>
                <a:gridCol w="2412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604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433100, Ульяновская область, Вешкаймский район, р.п. Вешкайма,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Солнечная ул., 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1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/факс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8(8424)32-22-46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32-12-81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hlinkClick r:id=""/>
                        </a:rPr>
                        <a:t>gurcvesh@yandex.ru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>
                          <a:hlinkClick r:id=""/>
                        </a:rPr>
                        <a:t>http</a:t>
                      </a:r>
                      <a:r>
                        <a:rPr lang="en-US" sz="1400" b="1" u="none" strike="noStrike" kern="1200" dirty="0" smtClean="0">
                          <a:hlinkClick r:id=""/>
                        </a:rPr>
                        <a:t>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hlinkClick r:id=""/>
                        </a:rPr>
                        <a:t>ogauso-sosnovyibor.ru/</a:t>
                      </a:r>
                      <a:endParaRPr kumimoji="0" lang="ru-RU" altLang="zh-CN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altLang="zh-CN" sz="1400" u="none" strike="noStrike" cap="none" normalizeH="0" baseline="0" dirty="0">
                          <a:ln>
                            <a:noFill/>
                          </a:ln>
                          <a:effectLst/>
                          <a:hlinkClick r:id=""/>
                        </a:rPr>
                        <a:t>group566804150356680415035438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-122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effectLst/>
                        </a:rPr>
                        <a:t> 01.07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- 21.07.2022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7 - 17 лет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/>
                        <a:t>2</a:t>
                      </a:r>
                      <a:r>
                        <a:rPr lang="ru-RU" sz="1400" b="1" dirty="0" smtClean="0"/>
                        <a:t> </a:t>
                      </a:r>
                      <a:r>
                        <a:rPr lang="ru-RU" sz="1400" b="1" dirty="0"/>
                        <a:t>смена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24.07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- 13.08.2022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(21</a:t>
                      </a:r>
                      <a:r>
                        <a:rPr lang="ru-RU" sz="1400" baseline="0" dirty="0" smtClean="0">
                          <a:effectLst/>
                        </a:rPr>
                        <a:t> день)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dirty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7 - 17 лет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ГЛАВНЫЙ ВРАЧ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Самосудова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Любовь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Николаевна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8-953-989-42-47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3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  <a:endParaRPr kumimoji="0" lang="ru-RU" sz="14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«СССР-Союз Самостоятельных Смелых Ребят»</a:t>
                      </a:r>
                      <a:endParaRPr kumimoji="0" lang="ru-RU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1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для детей - инвалидов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 детей  с ограниченными возможностями здоровья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4797152"/>
            <a:ext cx="2279682" cy="185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60648"/>
            <a:ext cx="1909439" cy="504056"/>
          </a:xfrm>
          <a:prstGeom prst="rect">
            <a:avLst/>
          </a:prstGeom>
          <a:solidFill>
            <a:srgbClr val="F8F8F8">
              <a:alpha val="0"/>
            </a:srgbClr>
          </a:solidFill>
        </p:spPr>
      </p:pic>
    </p:spTree>
    <p:extLst>
      <p:ext uri="{BB962C8B-B14F-4D97-AF65-F5344CB8AC3E}">
        <p14:creationId xmlns:p14="http://schemas.microsoft.com/office/powerpoint/2010/main" val="21003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Детский оздоровительный лагерь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ОГБОУ «Центр ППМС «Центр патологии речи»</a:t>
            </a:r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34" descr="Ц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85817" cy="6818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694470"/>
              </p:ext>
            </p:extLst>
          </p:nvPr>
        </p:nvGraphicFramePr>
        <p:xfrm>
          <a:off x="142844" y="1071549"/>
          <a:ext cx="8858313" cy="56996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7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8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83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433507, Ульяновская область, г.  Димитровград, Театральная ул., д.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8(8423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3-92-59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kou2pat@mail.ru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rId3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rId3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rId3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logo-centr.dimitrovgrad.info</a:t>
                      </a:r>
                      <a:endParaRPr kumimoji="0" lang="ru-RU" altLang="zh-C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club89969785</a:t>
                      </a:r>
                      <a:endParaRPr kumimoji="0" lang="ru-RU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                                   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19.07 - 08.08.2022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7 - 15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Колесникова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Елена Анатольевна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8-927-634-24-48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«Лето книжного цвета»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Рисунок 4" descr="директор Колесникова 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921396"/>
            <a:ext cx="2016224" cy="276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142852"/>
            <a:ext cx="8785225" cy="10001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Детский оздоровительный лагерь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ОГКОУ «Центр ППМС  «Доверие»</a:t>
            </a:r>
          </a:p>
          <a:p>
            <a:pPr algn="ctr"/>
            <a:endParaRPr lang="ru-RU" sz="2000" b="1" dirty="0">
              <a:solidFill>
                <a:srgbClr val="000099"/>
              </a:solidFill>
              <a:latin typeface="+mj-lt"/>
            </a:endParaRPr>
          </a:p>
        </p:txBody>
      </p:sp>
      <p:graphicFrame>
        <p:nvGraphicFramePr>
          <p:cNvPr id="3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98420"/>
              </p:ext>
            </p:extLst>
          </p:nvPr>
        </p:nvGraphicFramePr>
        <p:xfrm>
          <a:off x="251520" y="1285860"/>
          <a:ext cx="8784976" cy="526618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00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433140, Ульяновская область, Майнский район,  село Тагай,  Интернатская ул.,  д.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8(8424)43-74-85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koushtag@mail.ru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//doverie73.ucoz.net./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 - 13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7 - 13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Беспалова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Татьяна 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8(84244)3-74-85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0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«Территория ЗОЖ»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653136"/>
            <a:ext cx="2475572" cy="189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85728"/>
            <a:ext cx="10081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9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                              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sz="2000" b="1" dirty="0">
                <a:solidFill>
                  <a:srgbClr val="002060"/>
                </a:solidFill>
              </a:rPr>
              <a:t>Международный языковой лагерь «</a:t>
            </a:r>
            <a:r>
              <a:rPr lang="ru-RU" sz="2000" b="1" dirty="0" err="1">
                <a:solidFill>
                  <a:srgbClr val="002060"/>
                </a:solidFill>
              </a:rPr>
              <a:t>Bright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Camp</a:t>
            </a:r>
            <a:r>
              <a:rPr lang="ru-RU" sz="2000" b="1" dirty="0">
                <a:solidFill>
                  <a:srgbClr val="002060"/>
                </a:solidFill>
              </a:rPr>
              <a:t>»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975324"/>
              </p:ext>
            </p:extLst>
          </p:nvPr>
        </p:nvGraphicFramePr>
        <p:xfrm>
          <a:off x="179514" y="1052735"/>
          <a:ext cx="8821642" cy="56886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165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98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352844, Краснодарский край, </a:t>
                      </a:r>
                      <a:r>
                        <a:rPr lang="ru-RU" sz="1400" dirty="0" smtClean="0">
                          <a:effectLst/>
                        </a:rPr>
                        <a:t>п. Джубга,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ул. Новороссийское шоссе, 10 Г,</a:t>
                      </a:r>
                      <a:r>
                        <a:rPr lang="ru-RU" sz="1400" baseline="0" dirty="0" smtClean="0">
                          <a:effectLst/>
                        </a:rPr>
                        <a:t> ДОЛ «Мечта» </a:t>
                      </a:r>
                      <a:r>
                        <a:rPr lang="en-US" sz="1400" u="none" strike="noStrike" dirty="0" smtClean="0">
                          <a:effectLst/>
                          <a:hlinkClick r:id="rId2"/>
                        </a:rPr>
                        <a:t>http://www.mechta-tuapse.ru/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432071, г. Ульяновск, ул. Орлова,  д. 41,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8(8422)44-47-70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bright.orlova@gmail.com</a:t>
                      </a:r>
                      <a:endParaRPr kumimoji="0" lang="ru-RU" sz="1400" u="sng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://mycountryclub.ru/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https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3"/>
                        </a:rPr>
                        <a:t>://vk.com/bright_school73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Instagram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@bright_school73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9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7.07 -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СМЕНЫ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Афанасьева                       Елена Владимировна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903-338-78-00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«Мастерская успеха»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Бизнес-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land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98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kumimoji="0" lang="ru-RU" altLang="ru-RU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52 800,00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ж/д трансфер оплачивается дополнительно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возмещения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                                                                                                      16 395,75 руб.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2" y="136502"/>
            <a:ext cx="1800200" cy="72399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620844" cy="153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78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87035"/>
            <a:ext cx="8858312" cy="10715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«Смарт»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                        детский оздоровительно - образовательный  центр                   (Чердаклинский район)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857256" cy="85725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30793"/>
              </p:ext>
            </p:extLst>
          </p:nvPr>
        </p:nvGraphicFramePr>
        <p:xfrm>
          <a:off x="142844" y="1196752"/>
          <a:ext cx="8842387" cy="553520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14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049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48064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433400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Ульяновская область, Чердаклинский район, Ульяновский мехлесхоз, Чердаклинское лесничество, квартал 18, 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432063, Ульяновская область,  г. Ульяновск, 2 пер. Мира, д. 26,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+7(8422)42-51-02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4"/>
                        </a:rPr>
                        <a:t>camp@ulsmart.ru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hlinkClick r:id="rId5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rId5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rId5"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camp.ulsmart.ru 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rId6"/>
                        </a:rPr>
                        <a:t>smartcamp73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Instagram: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@smartcamp73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7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29.05 - 11.06.2022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4.06 - 27.06.2022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30.06 -  13.07.2022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16.07 - 29.07.2022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01.08 - 14.08.2022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17.08 - 26.08.2022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РУКОВОДИТЕЛЬ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ПРОГРАММЫ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Филькина Елена Сергеевна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+7-927-987-09-17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2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Международный лагерь «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Smart Camp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занятия английским зыком, вожатые-иностранцы, тренинги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soft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skills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2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27 030,50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стандарт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31 030,50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комфорт</a:t>
                      </a: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10 930,50 руб.</a:t>
                      </a:r>
                    </a:p>
                  </a:txBody>
                  <a:tcPr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r>
                        <a:rPr kumimoji="0" lang="en-US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030,50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стандарт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36 030,50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комфорт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10 930,50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19 307,50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стандарт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23 307,50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номера комфорт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</a:t>
                      </a: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7 807,50 руб.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28" y="4989449"/>
            <a:ext cx="1548303" cy="17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1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42851"/>
            <a:ext cx="8785225" cy="7723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«Детский развивающий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лагерь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000" b="1">
                <a:solidFill>
                  <a:schemeClr val="tx2">
                    <a:lumMod val="75000"/>
                  </a:schemeClr>
                </a:solidFill>
              </a:rPr>
              <a:t>Джем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</a:rPr>
              <a:t>»»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на базе ДОЛ им. А. Матросова</a:t>
            </a:r>
          </a:p>
        </p:txBody>
      </p:sp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43359"/>
              </p:ext>
            </p:extLst>
          </p:nvPr>
        </p:nvGraphicFramePr>
        <p:xfrm>
          <a:off x="142846" y="1000111"/>
          <a:ext cx="8842387" cy="58075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898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433340, Ульяновская область, поселок Станция-Охотничья, улица Гая, д. 37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Ульяновская область, г. Ульяновск, 2й пер. Мира, д. 26 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8(8422)42-51-02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dl.ulcamp73@gmail.com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sng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sng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sng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en-US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camp73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https://vk.com/ul_matrosovo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6,5 - 17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  <a:endParaRPr kumimoji="0" lang="en-US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Румынская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Наталья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Сергеевна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8-967-771-29-41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35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«Навыки твоего успешного будущего»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командная работа, критическое и креативное мышление, коммуникативные навыки и навыки здорового образа жизни, эмоциональный и экологический интеллект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27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26 895,</a:t>
                      </a: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16 395,75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692" y="4797152"/>
            <a:ext cx="1604921" cy="193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535" t="59970" r="7584" b="14015"/>
          <a:stretch/>
        </p:blipFill>
        <p:spPr>
          <a:xfrm>
            <a:off x="251520" y="245811"/>
            <a:ext cx="1847992" cy="566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2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142852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«Берёзка»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</a:t>
            </a: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660066"/>
              </a:solidFill>
            </a:endParaRPr>
          </a:p>
        </p:txBody>
      </p:sp>
      <p:pic>
        <p:nvPicPr>
          <p:cNvPr id="3" name="Picture 36" descr="аватарка берёз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9076"/>
              </p:ext>
            </p:extLst>
          </p:nvPr>
        </p:nvGraphicFramePr>
        <p:xfrm>
          <a:off x="142846" y="928669"/>
          <a:ext cx="8842387" cy="58743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804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433374, Ульяновская область, Тереньгульский район, с. Ясашная Ташла, Лесная ул., д. 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432063, Ульяновская область, г. Ульяновск, Кузнецова ул. , д. 6,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lang="ru-RU" sz="1400" kern="1200" dirty="0" smtClean="0"/>
                        <a:t>+7(8422)92-88-89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admin@artekovo.ru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//www.berezkadol.ru/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berezzka73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Instagram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com:@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beriozkadol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Кравец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Алина Сергеевна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476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-9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«Назад в будущее»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«Проектная мастерская»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«Финансовая грамотность»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«Вектор роста»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400" b="0" u="none" strike="noStrike" kern="1200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0" i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30 135,75 руб.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           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C:\Users\бух\Desktop\ZnrdNBQTZT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38" y="4519246"/>
            <a:ext cx="1621242" cy="217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98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46" y="103256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«Туристическая деревня Артеково»                          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детский оздоровительный лагерь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4" name="Picture 35" descr="Логотип Артек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2330871" cy="58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84464"/>
              </p:ext>
            </p:extLst>
          </p:nvPr>
        </p:nvGraphicFramePr>
        <p:xfrm>
          <a:off x="142846" y="1000110"/>
          <a:ext cx="8842387" cy="58320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6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50112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433400, Ульяновская область, Чердаклинский район, Ульяновский мехлесхоз, Чердаклинское лесничество, 9 квартал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432063,  Ульяновская область, г. Ульяновск, Кузнецова ул., д. 6, 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lang="ru-RU" sz="1400" kern="1200" dirty="0" smtClean="0"/>
                        <a:t>+7(8422)92-88-89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admin@artekovo.ru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artekovo.ru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vk.com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: //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hlinkClick r:id=""/>
                        </a:rPr>
                        <a:t>artekovo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Instagram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com:@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artekovo_td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0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30.05 - 19.06.2022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22.06 - 05.07.2022                         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08.07 - 21.07.2022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24.07 - 06.08.2022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6,5 - 18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ТУРИСТИЧЕСКОЙ ДЕРЕВНИ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Кадебина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Евгения Алексеевна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8-927-270-59-88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7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«Арт-смена»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«Проектная мастерская»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«Вектор роста»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«Финансовая грамотность»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«Вектор роста»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9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32 895,75 руб.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 </a:t>
                      </a:r>
                      <a:endParaRPr kumimoji="0" lang="ru-RU" altLang="ru-RU" sz="14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kumimoji="0" lang="ru-RU" alt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alt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16 395,75 руб.</a:t>
                      </a:r>
                    </a:p>
                  </a:txBody>
                  <a:tcPr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24 130,50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10 930,50 руб.</a:t>
                      </a: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 </a:t>
                      </a:r>
                      <a:endParaRPr kumimoji="0" lang="ru-RU" sz="14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32 895,75 руб.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kumimoji="0" lang="ru-RU" alt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Сумма возмещения</a:t>
                      </a:r>
                      <a:r>
                        <a:rPr kumimoji="0" lang="ru-RU" alt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kumimoji="0" lang="ru-RU" altLang="ru-RU" sz="1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alt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16 395,75 руб.</a:t>
                      </a: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502772"/>
            <a:ext cx="1584176" cy="2234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«Юлово»                                   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центр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14398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Group 5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25469"/>
              </p:ext>
            </p:extLst>
          </p:nvPr>
        </p:nvGraphicFramePr>
        <p:xfrm>
          <a:off x="142846" y="1000107"/>
          <a:ext cx="8842387" cy="57847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03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65471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центра: 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433016, Ульяновская область, Инзенский район, с. Юлово, ул. Молодёжная,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зд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31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e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ru-RU" sz="1400" u="sng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lev@yandex.ru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n_levshina@mail.ru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none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none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none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hlinkClick r:id=""/>
                        </a:rPr>
                        <a:t>yulovo73.ru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//club168061121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7 - 14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7 - 14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ИСПОЛНИТЕЛЬНЫЙДИРЕКТОР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ЦЕНТРА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Левшин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Евгений Владимирович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8-927-980-65-91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«Книга сказок»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«Книга сказок»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для обучающихся спортивных школ)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«Книга сказок»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48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33 395,75 руб. номера стандарт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45 395,75 руб. номера комфорт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IMG_8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562" y="4149080"/>
            <a:ext cx="1703979" cy="249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388" y="142852"/>
            <a:ext cx="8785225" cy="7143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«Волжанка»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детский оздоровительный лагерь</a:t>
            </a:r>
          </a:p>
        </p:txBody>
      </p:sp>
      <p:pic>
        <p:nvPicPr>
          <p:cNvPr id="3" name="Picture 39" descr="i?id=64b1be35d4382a5128b7dfef363c07e8-sr&amp;n=13&amp;exp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010408" cy="55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05540"/>
              </p:ext>
            </p:extLst>
          </p:nvPr>
        </p:nvGraphicFramePr>
        <p:xfrm>
          <a:off x="179386" y="1052735"/>
          <a:ext cx="8785226" cy="5766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326">
                  <a:extLst>
                    <a:ext uri="{9D8B030D-6E8A-4147-A177-3AD203B41FA5}">
                      <a16:colId xmlns:a16="http://schemas.microsoft.com/office/drawing/2014/main" val="172535769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4937501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79364051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652112239"/>
                    </a:ext>
                  </a:extLst>
                </a:gridCol>
                <a:gridCol w="1800324">
                  <a:extLst>
                    <a:ext uri="{9D8B030D-6E8A-4147-A177-3AD203B41FA5}">
                      <a16:colId xmlns:a16="http://schemas.microsoft.com/office/drawing/2014/main" val="3815522817"/>
                    </a:ext>
                  </a:extLst>
                </a:gridCol>
              </a:tblGrid>
              <a:tr h="135120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лагеря: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433340, Ульяновская область, Ульяновский р-н, с. Ундоры, Малые Ундоры ул., д. 23/1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тел.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8(8422)55-37-25, 55-36-61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 офиса: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Ульяновская область, г. Ульяновск, Федерации ул.,  д. 8/5 , тел. 8(8422)55-37-25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mail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commerce@dol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u="sng" strike="noStrike" kern="1200" dirty="0" smtClean="0">
                          <a:hlinkClick r:id=""/>
                        </a:rPr>
                        <a:t>http:</a:t>
                      </a:r>
                      <a:r>
                        <a:rPr lang="ru-RU" sz="1400" b="1" u="sng" strike="noStrike" kern="1200" dirty="0" smtClean="0">
                          <a:hlinkClick r:id=""/>
                        </a:rPr>
                        <a:t> </a:t>
                      </a:r>
                      <a:r>
                        <a:rPr lang="en-US" sz="1400" u="sng" strike="noStrike" kern="1200" dirty="0" smtClean="0">
                          <a:hlinkClick r:id=""/>
                        </a:rPr>
                        <a:t>//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dol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- volzhanka.ru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vk.com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//</a:t>
                      </a: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dol_volzhаnkа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092168"/>
                  </a:ext>
                </a:extLst>
              </a:tr>
              <a:tr h="1393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01.06 - 21.06.2022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24.06 - 14.07.2022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17.07 - 06.08.2022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09.08 - 29.08.2022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(21 день)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7 - 16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Белоусов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Владислав Викторович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8-927-807-42-12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660845"/>
                  </a:ext>
                </a:extLst>
              </a:tr>
              <a:tr h="542051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«Семь чудес света»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804290"/>
                  </a:ext>
                </a:extLst>
              </a:tr>
              <a:tr h="2402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37 795,75 руб.                    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40 695,75 руб.                        корпус комфорт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39 795,75 руб. 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44 795,75 руб. номера комфорт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37 795,75 руб.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Летний корпус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40 695,75 руб.                          корпус комфорт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16 395,75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324598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09120"/>
            <a:ext cx="1524057" cy="215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1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15888"/>
            <a:ext cx="8821768" cy="8127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Военно-патриотический лагерь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«ЮНАРМЕЕЦ»                  </a:t>
            </a:r>
            <a:r>
              <a:rPr lang="ru-RU" sz="2000" b="1" dirty="0" smtClean="0">
                <a:solidFill>
                  <a:srgbClr val="002060"/>
                </a:solidFill>
              </a:rPr>
              <a:t>    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</a:pPr>
            <a:endParaRPr lang="ru-RU" altLang="ru-RU" sz="2000" b="1" dirty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 b="1" dirty="0">
              <a:solidFill>
                <a:srgbClr val="660066"/>
              </a:solidFill>
            </a:endParaRPr>
          </a:p>
        </p:txBody>
      </p:sp>
      <p:pic>
        <p:nvPicPr>
          <p:cNvPr id="7" name="Рисунок 6" descr="C:\Users\user\AppData\Local\Microsoft\Windows\INetCache\Content.Word\logo-unarm.3cc4d0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5888"/>
            <a:ext cx="2808436" cy="73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07650"/>
              </p:ext>
            </p:extLst>
          </p:nvPr>
        </p:nvGraphicFramePr>
        <p:xfrm>
          <a:off x="179391" y="954824"/>
          <a:ext cx="8821764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49">
                  <a:extLst>
                    <a:ext uri="{9D8B030D-6E8A-4147-A177-3AD203B41FA5}">
                      <a16:colId xmlns:a16="http://schemas.microsoft.com/office/drawing/2014/main" val="414534802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00777304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0336211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54326278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837466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61680149"/>
                    </a:ext>
                  </a:extLst>
                </a:gridCol>
                <a:gridCol w="1620843">
                  <a:extLst>
                    <a:ext uri="{9D8B030D-6E8A-4147-A177-3AD203B41FA5}">
                      <a16:colId xmlns:a16="http://schemas.microsoft.com/office/drawing/2014/main" val="2717997487"/>
                    </a:ext>
                  </a:extLst>
                </a:gridCol>
              </a:tblGrid>
              <a:tr h="1524788">
                <a:tc gridSpan="7"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лагеря: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Ульяновская область, Чердаклинский район, 6 квартал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Чердаклинского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лесничества Ульяновского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мехлесхоза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тел.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(8422)70-47-47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Почта: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vpl_unarmeec@mail.ru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https://впл-юнармеец.рф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https://unarmeec.ru</a:t>
                      </a:r>
                    </a:p>
                    <a:p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Инстаграмм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vpl_unarmeec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20212"/>
                  </a:ext>
                </a:extLst>
              </a:tr>
              <a:tr h="17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30.05 - 12.06.2022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15.06 -28.06.2022                     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01.07 - 14.07.2022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07.07 - 30.07.2022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02.08 - 15.08.2022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смена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18.08 - 31.08.2022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(14 дней)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Возраст  детей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6 - 17 лет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ДИРЕКТОР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ЛАГЕРЯ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Трухачев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Владимир Александрович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 (927) 801-59-53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080160"/>
                  </a:ext>
                </a:extLst>
              </a:tr>
              <a:tr h="90900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Программа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«Юнармеец»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(профильная программа)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38090"/>
                  </a:ext>
                </a:extLst>
              </a:tr>
              <a:tr h="121645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Цена путёвки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24 500,00 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Сумма возмещения </a:t>
                      </a: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10 930,50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298244"/>
                  </a:ext>
                </a:extLst>
              </a:tr>
            </a:tbl>
          </a:graphicData>
        </a:graphic>
      </p:graphicFrame>
      <p:pic>
        <p:nvPicPr>
          <p:cNvPr id="11" name="Рисунок 10" descr="740c9fad-3f36-430f-8a3f-24e6446719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52320" y="4653136"/>
            <a:ext cx="1476827" cy="1872208"/>
          </a:xfrm>
          <a:prstGeom prst="rect">
            <a:avLst/>
          </a:prstGeom>
          <a:ln w="6350">
            <a:solidFill>
              <a:srgbClr val="000099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7955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2422</TotalTime>
  <Words>4486</Words>
  <Application>Microsoft Office PowerPoint</Application>
  <PresentationFormat>Экран (4:3)</PresentationFormat>
  <Paragraphs>1540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Microsoft YaHei</vt:lpstr>
      <vt:lpstr>宋体</vt:lpstr>
      <vt:lpstr>Arial</vt:lpstr>
      <vt:lpstr>Calibri</vt:lpstr>
      <vt:lpstr>Calibri Light</vt:lpstr>
      <vt:lpstr>等线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kjdfkjhj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user</dc:creator>
  <cp:lastModifiedBy>USer</cp:lastModifiedBy>
  <cp:revision>290</cp:revision>
  <cp:lastPrinted>2022-01-12T05:08:46Z</cp:lastPrinted>
  <dcterms:created xsi:type="dcterms:W3CDTF">2021-01-29T05:46:49Z</dcterms:created>
  <dcterms:modified xsi:type="dcterms:W3CDTF">2022-01-12T05:21:03Z</dcterms:modified>
</cp:coreProperties>
</file>