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75" r:id="rId3"/>
    <p:sldId id="276" r:id="rId4"/>
    <p:sldId id="277" r:id="rId5"/>
    <p:sldId id="257" r:id="rId6"/>
    <p:sldId id="258" r:id="rId7"/>
    <p:sldId id="259" r:id="rId8"/>
    <p:sldId id="260" r:id="rId9"/>
    <p:sldId id="261" r:id="rId10"/>
    <p:sldId id="264" r:id="rId11"/>
    <p:sldId id="262" r:id="rId12"/>
    <p:sldId id="265" r:id="rId13"/>
    <p:sldId id="266" r:id="rId14"/>
    <p:sldId id="269" r:id="rId15"/>
    <p:sldId id="270" r:id="rId16"/>
    <p:sldId id="267" r:id="rId17"/>
    <p:sldId id="268" r:id="rId18"/>
    <p:sldId id="271" r:id="rId19"/>
    <p:sldId id="272" r:id="rId20"/>
    <p:sldId id="273" r:id="rId21"/>
    <p:sldId id="274" r:id="rId22"/>
    <p:sldId id="263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05.11.2025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pull dir="r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pull dir="ru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pull dir="ru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pull dir="ru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pull dir="ru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05.11.2025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pull dir="r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05.11.2025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>
    <p:pull dir="ru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143116"/>
            <a:ext cx="7851648" cy="1285884"/>
          </a:xfrm>
        </p:spPr>
        <p:txBody>
          <a:bodyPr>
            <a:noAutofit/>
          </a:bodyPr>
          <a:lstStyle/>
          <a:p>
            <a:pPr algn="ctr"/>
            <a:r>
              <a:rPr lang="ru-RU" sz="6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«Дети Отечества»</a:t>
            </a:r>
            <a:endParaRPr lang="ru-RU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429132"/>
            <a:ext cx="9144000" cy="2428868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Руководитель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проекта: 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Евстигнеева Н.О., заместитель директора по ВР.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Команда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Чихалов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Александр Николаевич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–классный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руководитель 6Б казачьего класса.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Чистова Елена Михайловна -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классный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руководитель 7Б казачьего класса.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Качанова Екатерина Алексеевна - советник директора по воспитанию и взаимодействию с детскими общественными объединениями.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714480" y="428604"/>
            <a:ext cx="7215238" cy="1323996"/>
          </a:xfrm>
          <a:prstGeom prst="rect">
            <a:avLst/>
          </a:prstGeom>
        </p:spPr>
        <p:txBody>
          <a:bodyPr vert="horz" lIns="0" rIns="18288">
            <a:normAutofit/>
          </a:bodyPr>
          <a:lstStyle/>
          <a:p>
            <a:pPr marL="0" marR="4572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МОУ</a:t>
            </a:r>
            <a:r>
              <a:rPr kumimoji="0" lang="ru-RU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«</a:t>
            </a:r>
            <a:r>
              <a:rPr kumimoji="0" lang="ru-RU" sz="26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Майнский</a:t>
            </a:r>
            <a:r>
              <a:rPr kumimoji="0" lang="ru-RU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многопрофильный лицей </a:t>
            </a:r>
          </a:p>
          <a:p>
            <a:pPr marL="0" marR="4572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им. В.А.Яковлева»</a:t>
            </a: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Герб_Лицеяим. В. А. Яковлева — копия 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142852"/>
            <a:ext cx="1500198" cy="150019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Всероссийский конкурс детской казачьей песни в г. Нижний Новгород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sun9-51.userapi.com/s/v1/if2/Ly-l9d3b4gItXAI1HWK4hYgnBjDj_WHOxLBv5ljuUxpT3w53876pSWrBNy7pBKj87oLerKmosOJKflpJ642ccVN0.jpg?quality=96&amp;as=32x24,48x36,72x54,108x81,160x120,240x180,360x270,480x360,540x405,640x480,720x540,1080x810,1280x960&amp;from=bu&amp;cs=1280x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428736"/>
            <a:ext cx="3833839" cy="28753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https://sun9-77.userapi.com/s/v1/ig2/w95qr3bbHkYI46HCvk7rcPx7KrzsbwuL-XU7Ypfmy2OrUxsRO1tNZ9Vo5g05Rle9CV7L58cI5gsuJlK6l2SAnQRs.jpg?quality=96&amp;as=32x43,48x64,72x96,108x144,160x213,240x320,360x480,480x640,540x720,640x853,720x960,960x1280&amp;from=bu&amp;cs=960x0"/>
          <p:cNvPicPr>
            <a:picLocks noChangeAspect="1" noChangeArrowheads="1"/>
          </p:cNvPicPr>
          <p:nvPr/>
        </p:nvPicPr>
        <p:blipFill>
          <a:blip r:embed="rId3" cstate="print"/>
          <a:srcRect t="18983" b="15188"/>
          <a:stretch>
            <a:fillRect/>
          </a:stretch>
        </p:blipFill>
        <p:spPr bwMode="auto">
          <a:xfrm>
            <a:off x="785786" y="4286232"/>
            <a:ext cx="2930042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https://sun9-49.userapi.com/s/v1/if2/N1VtIuRPGU4D_Iwi9waJKWuWqMZF1aSiEiTqLM5EDmxpPFwDP4JpA0HZJZ-JInGcqihIfCw6ND78nQKJK6IqI78A.jpg?quality=96&amp;as=32x24,48x36,72x54,108x81,160x120,240x180,360x270,480x360,540x405,640x480,720x540,1080x810,1280x960&amp;from=bu&amp;cs=1280x0"/>
          <p:cNvPicPr>
            <a:picLocks noChangeAspect="1" noChangeArrowheads="1"/>
          </p:cNvPicPr>
          <p:nvPr/>
        </p:nvPicPr>
        <p:blipFill>
          <a:blip r:embed="rId4"/>
          <a:srcRect l="25857" b="15493"/>
          <a:stretch>
            <a:fillRect/>
          </a:stretch>
        </p:blipFill>
        <p:spPr bwMode="auto">
          <a:xfrm>
            <a:off x="4286248" y="1785926"/>
            <a:ext cx="4714876" cy="403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0"/>
            <a:ext cx="6972320" cy="724648"/>
          </a:xfrm>
        </p:spPr>
        <p:txBody>
          <a:bodyPr>
            <a:normAutofit fontScale="90000"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Внеурочная деятельность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User7\Downloads\vrybkQ_4tXAds-AT8o4b6V1Mo_Jy2iUft46ibz44S-OmbMAxCCRMc221qkpDsa1BG-nmGL0PoF24xEdWDUTnjSr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642918"/>
            <a:ext cx="4189411" cy="31420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 descr="C:\Users\User7\Downloads\947e112a-46a9-444f-bc6e-b4a48ad950ec.jf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1071546"/>
            <a:ext cx="4841789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8" name="Picture 4" descr="C:\Users\User7\Downloads\b0072198-36e7-412c-bbf6-1afb3302a599.jf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3643314"/>
            <a:ext cx="3840172" cy="28801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9" name="Picture 5" descr="C:\Users\User7\Downloads\5465618997291638930.jpg"/>
          <p:cNvPicPr>
            <a:picLocks noChangeAspect="1" noChangeArrowheads="1"/>
          </p:cNvPicPr>
          <p:nvPr/>
        </p:nvPicPr>
        <p:blipFill>
          <a:blip r:embed="rId5"/>
          <a:srcRect t="25000"/>
          <a:stretch>
            <a:fillRect/>
          </a:stretch>
        </p:blipFill>
        <p:spPr bwMode="auto">
          <a:xfrm>
            <a:off x="1000100" y="3714752"/>
            <a:ext cx="3000396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Слёт казачьей патриотической молодёжи Ульяновской области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https://sun9-37.userapi.com/s/v1/if2/_ClBPmzaCbujTZT-MjH41FMcqMTR3vbr1LdHzd1jdHsLESv0tiSUAq0HXHd4ZDxarnyb2RSBWVCH8sqNmDPVnaaT.jpg?quality=96&amp;as=32x24,48x36,72x54,108x81,160x120,240x180,360x270,480x360,540x405,640x480,720x540,1080x810,1280x960&amp;from=bu&amp;cs=1280x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214422"/>
            <a:ext cx="7334301" cy="5500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https://sun9-13.userapi.com/s/v1/if2/aoz25SPxkEvr8vckNBhoxsTf_RavYMaFzDI3MpY7buu-a50Pwv19dvWkYDJmu8yatwv3Cw1FxHSO_aKe-5A2ykW0.jpg?quality=96&amp;as=32x24,48x36,72x54,108x81,160x120,240x180,360x270,480x360,540x405,640x480,720x540,1080x810,1280x960&amp;from=bu&amp;cs=1280x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285728"/>
            <a:ext cx="4286279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6" name="Picture 4" descr="https://sun9-28.userapi.com/s/v1/if2/77W9xjCOQvJ9JxrDq8rl-nvRe-Rdq9YU2kbAV9UiJDwAj0JdcpKyXrr1W_rjZ8Ecqfo_YStidRu5soamJM4JgTUf.jpg?quality=96&amp;as=32x24,48x36,72x54,108x81,160x120,240x180,360x270,480x360,540x405,640x480,720x540,1080x810,1280x960&amp;from=bu&amp;cs=1280x0"/>
          <p:cNvPicPr>
            <a:picLocks noChangeAspect="1" noChangeArrowheads="1"/>
          </p:cNvPicPr>
          <p:nvPr/>
        </p:nvPicPr>
        <p:blipFill>
          <a:blip r:embed="rId3"/>
          <a:srcRect t="25397" r="21429"/>
          <a:stretch>
            <a:fillRect/>
          </a:stretch>
        </p:blipFill>
        <p:spPr bwMode="auto">
          <a:xfrm>
            <a:off x="4286248" y="142852"/>
            <a:ext cx="4714908" cy="335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8" name="Picture 6" descr="https://sun9-47.userapi.com/s/v1/if2/xEnvj0Tnd4TSyR2DhS4MBksI3RuZB-2ykbaNYmZUIREz11aa3k7d1k-55RDE8ZOfFR0BOblHnrjyoKvVe1tNcDzM.jpg?quality=96&amp;as=32x24,48x36,72x54,108x81,160x120,240x180,360x270,480x360,540x405,640x480,720x540,1080x810,1280x960&amp;from=bu&amp;cs=1280x0"/>
          <p:cNvPicPr>
            <a:picLocks noChangeAspect="1" noChangeArrowheads="1"/>
          </p:cNvPicPr>
          <p:nvPr/>
        </p:nvPicPr>
        <p:blipFill>
          <a:blip r:embed="rId4"/>
          <a:srcRect t="20513"/>
          <a:stretch>
            <a:fillRect/>
          </a:stretch>
        </p:blipFill>
        <p:spPr bwMode="auto">
          <a:xfrm>
            <a:off x="1428728" y="3429000"/>
            <a:ext cx="5572164" cy="33218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64294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День </a:t>
            </a: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Майнского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района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https://sun9-84.userapi.com/s/v1/if2/eRBm0pDmLflpItWaw7HLf-ovYy6pW9dYErXvgv13_wFm0SnFVJJwIfGWUFW3o_LhT19aTrUbt-5LBDfDXNuPhDPX.jpg?quality=96&amp;as=32x18,48x27,72x40,108x61,160x90,240x135,360x202,480x270,540x304,640x360,720x405,1080x607,1280x720&amp;from=bu&amp;cs=1280x0"/>
          <p:cNvPicPr>
            <a:picLocks noChangeAspect="1" noChangeArrowheads="1"/>
          </p:cNvPicPr>
          <p:nvPr/>
        </p:nvPicPr>
        <p:blipFill>
          <a:blip r:embed="rId2"/>
          <a:srcRect l="3409"/>
          <a:stretch>
            <a:fillRect/>
          </a:stretch>
        </p:blipFill>
        <p:spPr bwMode="auto">
          <a:xfrm>
            <a:off x="188995" y="1214422"/>
            <a:ext cx="8812161" cy="5214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https://sun9-35.userapi.com/s/v1/if2/zLnNTVLptnpAdCJyBS3RIbPdVK6spDaMPuU9np5DA9ayBdmzaEVPj4D8rMHLoQR5TjKdv6yYoNz-aYNHFzqnYkZG.jpg?quality=96&amp;as=32x24,48x36,72x54,108x81,160x120,240x180,360x270,480x360,540x405,640x480,720x540,1080x810,1280x960,1440x1080,2560x1920&amp;from=bu&amp;cs=1280x0"/>
          <p:cNvPicPr>
            <a:picLocks noChangeAspect="1" noChangeArrowheads="1"/>
          </p:cNvPicPr>
          <p:nvPr/>
        </p:nvPicPr>
        <p:blipFill>
          <a:blip r:embed="rId2"/>
          <a:srcRect t="22988"/>
          <a:stretch>
            <a:fillRect/>
          </a:stretch>
        </p:blipFill>
        <p:spPr bwMode="auto">
          <a:xfrm>
            <a:off x="357158" y="0"/>
            <a:ext cx="6215106" cy="3589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2" name="Picture 4" descr="https://sun9-46.userapi.com/s/v1/if2/z_8ExbIgptclaDeN0RPj4NpFl4reVRZ5DFL2eqfYZ9moi3R506mRi6eqk5Ar5dPJKhfkVvcyoUCV4W516jBwPHMm.jpg?quality=96&amp;as=32x18,48x27,72x40,108x61,160x90,240x135,360x202,480x270,540x304,640x360,720x405,1080x607,1280x720&amp;from=bu&amp;cs=1280x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3500414"/>
            <a:ext cx="5969041" cy="335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001056" cy="928694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Ежегодные молодёжные 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казачьи игры «Волжский сполох»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s://sun9-14.userapi.com/s/v1/if2/KcCc9BJPpUac3Uo_SWlsT_HmU-ntz0rfNknYIasCYQXbMP_ehGoomJNuSdZQ8RZi7T562RU9YEdSxBIeDy8Juh91.jpg?quality=96&amp;as=32x24,48x36,72x54,108x81,160x120,240x180,360x270,480x360,540x405,640x480,720x540,1080x810,1280x960&amp;from=bu&amp;cs=1280x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178678"/>
            <a:ext cx="7572429" cy="5679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https://sun9-50.userapi.com/s/v1/if2/hqnzcB_k8rxRF5b9MLhD9oXyKbHkTvP_uCzn31lukedJIhNXEcJYtKtgMV3Gozc9vLsdHHyPMtQWD6FpxtsLLEYm.jpg?quality=96&amp;as=32x24,48x36,72x54,108x81,160x120,240x180,360x270,480x360,540x405,640x480,720x540,1080x810,1280x960&amp;from=bu&amp;cs=1280x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9" y="142852"/>
            <a:ext cx="4286279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4" name="Picture 4" descr="https://sun9-14.userapi.com/s/v1/if2/OFCAc3B-jz7VBKnxrOYFejVsMQDnIBxpjNh1WozIi3ZYkL9IDjbUK8-ieJHQugbj365HX_hTHLIxyl1M7sL6UikC.jpg?quality=96&amp;as=32x18,48x27,72x40,108x61,160x90,240x135,360x202,480x270,540x304,640x360,720x405,1080x607,1280x720&amp;from=bu&amp;cs=1280x0"/>
          <p:cNvPicPr>
            <a:picLocks noChangeAspect="1" noChangeArrowheads="1"/>
          </p:cNvPicPr>
          <p:nvPr/>
        </p:nvPicPr>
        <p:blipFill>
          <a:blip r:embed="rId3"/>
          <a:srcRect l="25623"/>
          <a:stretch>
            <a:fillRect/>
          </a:stretch>
        </p:blipFill>
        <p:spPr bwMode="auto">
          <a:xfrm>
            <a:off x="285720" y="0"/>
            <a:ext cx="4439588" cy="335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6" name="Picture 6" descr="https://sun9-72.userapi.com/s/v1/if2/cYZctBOsq8qv4TF_2x6ND9WGBd9SkPBN7KluExSkr7tjQdjzvYjIiA9KhLJLczAmVrN0A1Z8cJPt2VAm6GYy-WtJ.jpg?quality=96&amp;as=32x24,48x36,72x54,108x81,160x120,240x180,360x270,480x360,540x405,640x480,720x540,1080x810,1280x960&amp;from=bu&amp;cs=1280x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357562"/>
            <a:ext cx="4500562" cy="33754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8" name="Picture 8" descr="https://sun9-79.userapi.com/s/v1/if2/aLAkieueuHra0vCn5Dv9cV78QdFi-bO7hTUFwqvEx7mJr7QeNgCIrRmOqDQT7XDJQ-u1qB1UOshsSj4_j08IMDS2.jpg?quality=96&amp;as=32x24,48x36,72x54,108x81,160x120,240x180,360x270,480x360,540x405,640x480,720x540,1080x810,1280x960&amp;from=bu&amp;cs=1280x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3357562"/>
            <a:ext cx="4381530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8515352" cy="11430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Спортивно-культурный слёт казачьей молодежи "Россия Молодая"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https://sun9-44.userapi.com/s/v1/if2/G0e00oFBSoiQY8LhCuGfXCa2qrkgOxaK15ncd8qIuMIi27sPIZw0xyIMcFn2lUb0ofKXdvSGNopWxlQLRNjaV3CN.jpg?quality=96&amp;as=32x15,48x22,72x33,108x50,160x74,240x111,360x166,480x221,540x249,640x295,720x332,1080x498,1280x590,1440x664,2560x1181&amp;from=bu&amp;cs=1280x0"/>
          <p:cNvPicPr>
            <a:picLocks noChangeAspect="1" noChangeArrowheads="1"/>
          </p:cNvPicPr>
          <p:nvPr/>
        </p:nvPicPr>
        <p:blipFill>
          <a:blip r:embed="rId2"/>
          <a:srcRect l="11133" r="24414"/>
          <a:stretch>
            <a:fillRect/>
          </a:stretch>
        </p:blipFill>
        <p:spPr bwMode="auto">
          <a:xfrm>
            <a:off x="714348" y="1285860"/>
            <a:ext cx="7643866" cy="54664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 descr="https://sun9-32.userapi.com/s/v1/if2/LWK3yXBrkJZyZWbpMUQ1RJuV-h0McmikdTv6FLP2cJUgw8uphj8IRUyABwYcJ3WIdv895JT_H3xqE_lk5adZ_YvW.jpg?quality=96&amp;as=32x15,48x22,72x33,108x50,160x74,240x110,360x166,480x221,540x248,640x294,720x331,1080x497,1280x588,1440x662,2560x1177&amp;from=bu&amp;cs=1280x0"/>
          <p:cNvPicPr>
            <a:picLocks noChangeAspect="1" noChangeArrowheads="1"/>
          </p:cNvPicPr>
          <p:nvPr/>
        </p:nvPicPr>
        <p:blipFill>
          <a:blip r:embed="rId2"/>
          <a:srcRect l="18624" r="6882"/>
          <a:stretch>
            <a:fillRect/>
          </a:stretch>
        </p:blipFill>
        <p:spPr bwMode="auto">
          <a:xfrm>
            <a:off x="285719" y="500042"/>
            <a:ext cx="4170485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700" name="Picture 4" descr="https://sun9-1.userapi.com/s/v1/if2/lTUXFRhLAbqQhUpxuBZlsj4wnhzK-tLj28KBxmiDjf_Dy_k7F2Z9DNoDLAvo3nKqaQfiX_otDxlRuMJdcBVbloR4.jpg?quality=96&amp;as=32x15,48x22,72x33,108x50,160x74,240x110,360x166,480x221,540x248,640x294,720x331,1080x497,1280x588,1440x662,2560x1177&amp;from=bu&amp;cs=1280x0"/>
          <p:cNvPicPr>
            <a:picLocks noChangeAspect="1" noChangeArrowheads="1"/>
          </p:cNvPicPr>
          <p:nvPr/>
        </p:nvPicPr>
        <p:blipFill>
          <a:blip r:embed="rId3"/>
          <a:srcRect l="19922" r="19140"/>
          <a:stretch>
            <a:fillRect/>
          </a:stretch>
        </p:blipFill>
        <p:spPr bwMode="auto">
          <a:xfrm>
            <a:off x="4500562" y="142851"/>
            <a:ext cx="4429156" cy="33388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702" name="Picture 6" descr="https://sun9-39.userapi.com/s/v1/if2/LFYf_4ybbyagwIspJrHeznUv976J232dgfp241Ya4AudxhLtwiTIlSdCG2FGv-FM8FwDM3utzeAEHPyiMf65xq8n.jpg?quality=96&amp;as=32x15,48x22,72x33,108x50,160x74,240x110,360x166,480x221,540x248,640x294,720x331,1080x497,1280x588,1440x662,2560x1177&amp;from=bu&amp;cs=1280x0"/>
          <p:cNvPicPr>
            <a:picLocks noChangeAspect="1" noChangeArrowheads="1"/>
          </p:cNvPicPr>
          <p:nvPr/>
        </p:nvPicPr>
        <p:blipFill>
          <a:blip r:embed="rId4"/>
          <a:srcRect l="28125" t="14031" r="31445" b="17091"/>
          <a:stretch>
            <a:fillRect/>
          </a:stretch>
        </p:blipFill>
        <p:spPr bwMode="auto">
          <a:xfrm>
            <a:off x="214282" y="3286124"/>
            <a:ext cx="4262468" cy="33358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704" name="Picture 8" descr="https://sun9-70.userapi.com/s/v1/if2/OB8CzZLbsqzb0irlk5jzQhGER2jVgPAppy7VIXNvGCERwkO3ynZONs0WRa4zKrbW7-olF6mUngJjoslB4V4W37kq.jpg?quality=96&amp;as=32x15,48x22,72x33,108x50,160x74,240x110,360x166,480x221,540x248,640x294,720x331,1080x497,1280x588,1440x662,2560x1177&amp;from=bu&amp;cs=1280x0"/>
          <p:cNvPicPr>
            <a:picLocks noChangeAspect="1" noChangeArrowheads="1"/>
          </p:cNvPicPr>
          <p:nvPr/>
        </p:nvPicPr>
        <p:blipFill>
          <a:blip r:embed="rId5"/>
          <a:srcRect l="28711" r="390"/>
          <a:stretch>
            <a:fillRect/>
          </a:stretch>
        </p:blipFill>
        <p:spPr bwMode="auto">
          <a:xfrm>
            <a:off x="4604620" y="3643314"/>
            <a:ext cx="4325098" cy="28023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Проект предполагает создание модели организации и реализации образовательного процесса на принципах казачьего обучения и воспитания. В рамках проекта есть, например, организация встреч с представителями казачьего общества, реализация внеурочных курсов, дополнительное образование по краеведению и казачьему фольклору. </a:t>
            </a:r>
          </a:p>
          <a:p>
            <a:pPr>
              <a:lnSpc>
                <a:spcPct val="12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проекте предусмотрено изучение истории и традиций казачества через знакомство с культурой казаков, а также формирование знаний о культурно-исторических традициях и песенном наследии казаков, воспитание патриотизма и гражданственности, развитие творческих способностей учащихся. </a:t>
            </a:r>
          </a:p>
          <a:p>
            <a:pPr>
              <a:lnSpc>
                <a:spcPct val="12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Наш проект направлен на пропаганду казачьей культуры и организацию досуга учащихся.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Краткая информация о проекте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fjtzp18eUV0od5u0tVkxffBIO1pppaLwXObHCHRfyWRqERkU43cPkPgeRT_dQf59fSJi3VCPTH8kJRmVTbyBtm5.jpg"/>
          <p:cNvPicPr>
            <a:picLocks noGrp="1" noChangeAspect="1"/>
          </p:cNvPicPr>
          <p:nvPr>
            <p:ph idx="1"/>
          </p:nvPr>
        </p:nvPicPr>
        <p:blipFill>
          <a:blip r:embed="rId2"/>
          <a:srcRect r="4808"/>
          <a:stretch>
            <a:fillRect/>
          </a:stretch>
        </p:blipFill>
        <p:spPr>
          <a:xfrm>
            <a:off x="0" y="3429000"/>
            <a:ext cx="5786446" cy="34192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000232" y="0"/>
            <a:ext cx="5472122" cy="64294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«Аксаковская осень»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kxIC66QRSBQRs2PqONBo--k53B5YCcJm15B4EYTXnqkP-l0-DDOwild1qDN09Rq-gylUgtqyXh13hvmrnHCWxpkL.jpg"/>
          <p:cNvPicPr>
            <a:picLocks noChangeAspect="1"/>
          </p:cNvPicPr>
          <p:nvPr/>
        </p:nvPicPr>
        <p:blipFill>
          <a:blip r:embed="rId3"/>
          <a:srcRect r="7042"/>
          <a:stretch>
            <a:fillRect/>
          </a:stretch>
        </p:blipFill>
        <p:spPr>
          <a:xfrm>
            <a:off x="0" y="642918"/>
            <a:ext cx="4714876" cy="28530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kbmRIjOA-VyW1iwDUOmOnF7x01ZRVvOQzMHdIP9qcUzAEVcM1a6CiF7mEaI8FUVQrJCokob8oTwSIbQCDDTle_GI.jpg"/>
          <p:cNvPicPr>
            <a:picLocks noChangeAspect="1"/>
          </p:cNvPicPr>
          <p:nvPr/>
        </p:nvPicPr>
        <p:blipFill>
          <a:blip r:embed="rId4" cstate="print"/>
          <a:srcRect t="6944" r="7031" b="6944"/>
          <a:stretch>
            <a:fillRect/>
          </a:stretch>
        </p:blipFill>
        <p:spPr>
          <a:xfrm>
            <a:off x="4643438" y="714356"/>
            <a:ext cx="4387659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_kEpIHmWETdri0b9e5M8IwgmatpTogGOB8RAURLgGq_MRoEAj5N8QTORwkbi3qdRtRwYw6JuIODSEKxcNFLS-DVO.jpg"/>
          <p:cNvPicPr>
            <a:picLocks noChangeAspect="1"/>
          </p:cNvPicPr>
          <p:nvPr/>
        </p:nvPicPr>
        <p:blipFill>
          <a:blip r:embed="rId5"/>
          <a:srcRect t="9375" b="9375"/>
          <a:stretch>
            <a:fillRect/>
          </a:stretch>
        </p:blipFill>
        <p:spPr>
          <a:xfrm>
            <a:off x="5929322" y="2928934"/>
            <a:ext cx="2571755" cy="3714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us9wpvcaAc5RrYE9Or1Bj8ODQWw0yNBfPdzBvlAymDU_19VVFuMuHxyhfvebNsGzOd5-BFgXKAepuWOMcX1rTspi.jpg"/>
          <p:cNvPicPr>
            <a:picLocks noGrp="1" noChangeAspect="1"/>
          </p:cNvPicPr>
          <p:nvPr>
            <p:ph idx="1"/>
          </p:nvPr>
        </p:nvPicPr>
        <p:blipFill>
          <a:blip r:embed="rId2"/>
          <a:srcRect b="25000"/>
          <a:stretch>
            <a:fillRect/>
          </a:stretch>
        </p:blipFill>
        <p:spPr>
          <a:xfrm>
            <a:off x="1000100" y="1000108"/>
            <a:ext cx="2928958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001156" cy="1143000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Выставка «Казачий край», посвящённая дню учителя и приезду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Губернтора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Ульяновской области А.Ю. Русских и Члена комитета Государственной Думы РФ по физической культуре и спорту В.А.Третьяка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g50V2TZiZr66E6rh313M3zDFUKeFISgDZnadUPlryrtJQul7zC6UCN-Ve13F61XeCfTHFIiXwK67Q1UlzBQsSWJ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3929065"/>
            <a:ext cx="3786214" cy="28396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Fot2SLidpqFj2ROffRB9IawqRz7Bwg5sUfOpNDc3ydwRJzESuc7RWmEdkWLSoGdvDTpIlEB0xbPd3lzoTcJAl-RG.jpg"/>
          <p:cNvPicPr>
            <a:picLocks noChangeAspect="1"/>
          </p:cNvPicPr>
          <p:nvPr/>
        </p:nvPicPr>
        <p:blipFill>
          <a:blip r:embed="rId4"/>
          <a:srcRect t="18000"/>
          <a:stretch>
            <a:fillRect/>
          </a:stretch>
        </p:blipFill>
        <p:spPr>
          <a:xfrm>
            <a:off x="4572000" y="1357298"/>
            <a:ext cx="4357718" cy="47644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928802"/>
            <a:ext cx="8786874" cy="2143140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5314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 школьников чувства преданности Отечеству, уважения к истории Родины;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гражданственности и любви к Родине на примерах истории развития казачества, его традиций, обычаев и культуры;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 учащихся целостной научно обоснованной картины мира, гражданского самосознания, гражданской идентичности, ответственности за судьбу Родины;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здорового образа жизни через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здоровьесберегающие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технологии и занятия традиционными казачьими видами спорта;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подготовка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учащихся к службе в Вооружённых силах Российской Федерации.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Цели </a:t>
            </a:r>
            <a:r>
              <a:rPr lang="ru-RU" dirty="0" smtClean="0">
                <a:solidFill>
                  <a:schemeClr val="tx1"/>
                </a:solidFill>
              </a:rPr>
              <a:t>проекта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pull dir="r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1481328"/>
            <a:ext cx="8429684" cy="444800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условий для организации учебно-воспитательного процесса с помощью культурно-исторических традиций казачества;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непрерывного характера воспитательного воздействия на учащихся;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выработка у школьников активной гражданской позиции, ответственности за свои поступки, мотивации к учебной деятельности, сознательной дисциплины;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вовлечение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родителей, использование в воспитательном процессе семьи традиций казачества;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установление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сотрудничества образовательной организации с казачьими войсковыми обществами.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Задачи проекта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pull dir="r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User7\Downloads\5287786988797293839.jpg"/>
          <p:cNvPicPr>
            <a:picLocks noChangeAspect="1" noChangeArrowheads="1"/>
          </p:cNvPicPr>
          <p:nvPr/>
        </p:nvPicPr>
        <p:blipFill>
          <a:blip r:embed="rId2"/>
          <a:srcRect t="29368" b="10788"/>
          <a:stretch>
            <a:fillRect/>
          </a:stretch>
        </p:blipFill>
        <p:spPr bwMode="auto">
          <a:xfrm>
            <a:off x="428596" y="3290392"/>
            <a:ext cx="7948650" cy="3567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User7\Downloads\5429293594126185491.jpg"/>
          <p:cNvPicPr>
            <a:picLocks noChangeAspect="1" noChangeArrowheads="1"/>
          </p:cNvPicPr>
          <p:nvPr/>
        </p:nvPicPr>
        <p:blipFill>
          <a:blip r:embed="rId3"/>
          <a:srcRect t="36538" b="13462"/>
          <a:stretch>
            <a:fillRect/>
          </a:stretch>
        </p:blipFill>
        <p:spPr bwMode="auto">
          <a:xfrm>
            <a:off x="214282" y="142852"/>
            <a:ext cx="8572561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7\Downloads\7037ebe9-d341-46e1-922e-1c19659538d3 (1).jf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4595" r="14865"/>
          <a:stretch>
            <a:fillRect/>
          </a:stretch>
        </p:blipFill>
        <p:spPr bwMode="auto">
          <a:xfrm>
            <a:off x="428596" y="714356"/>
            <a:ext cx="4714908" cy="30077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71504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Военно-патриотические мероприятия: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User7\Downloads\5210973654781915424.jpg"/>
          <p:cNvPicPr>
            <a:picLocks noChangeAspect="1" noChangeArrowheads="1"/>
          </p:cNvPicPr>
          <p:nvPr/>
        </p:nvPicPr>
        <p:blipFill>
          <a:blip r:embed="rId3"/>
          <a:srcRect t="18485" b="17845"/>
          <a:stretch>
            <a:fillRect/>
          </a:stretch>
        </p:blipFill>
        <p:spPr bwMode="auto">
          <a:xfrm>
            <a:off x="5357818" y="642918"/>
            <a:ext cx="3071802" cy="34770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Users\User7\Downloads\Zv4a7-nh-4Xc-CPHYDG5Gb_UC8ajHarzc1rm6bnCXroD2cNY8ZCssC1qoOvI-nC-uUJ-xhFWotDtZDj1O0JebFzJ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0876" y="3714752"/>
            <a:ext cx="4711190" cy="3143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C:\Users\User7\Downloads\YlVg-R0QtHALTo-Ff7cxOVG20o8U8wlyOd2wnq860EFCxn8WTRUkE9Om40s_1v8jCJAJcSwoaBlYH95U48d7WYHP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57818" y="4071942"/>
            <a:ext cx="3452837" cy="25896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C:\Users\User7\Downloads\eb995309-9cff-492f-b5e6-e2c31649fe65.jf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3411142"/>
            <a:ext cx="4429156" cy="33218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User7\Downloads\SwnXQZuBz0tRHjNu6TyCT3xl4SLyUqlxj_bTAncctWu8rhr4ib5pBZhWlLhtH6VAmi9DUSRYXfLA5oSukcfk8yWq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3714752"/>
            <a:ext cx="3909486" cy="29321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Users\User7\Downloads\49eff533-871e-429a-a77a-e81e9531ced2.jfif"/>
          <p:cNvPicPr>
            <a:picLocks noChangeAspect="1" noChangeArrowheads="1"/>
          </p:cNvPicPr>
          <p:nvPr/>
        </p:nvPicPr>
        <p:blipFill>
          <a:blip r:embed="rId4"/>
          <a:srcRect t="24046"/>
          <a:stretch>
            <a:fillRect/>
          </a:stretch>
        </p:blipFill>
        <p:spPr bwMode="auto">
          <a:xfrm>
            <a:off x="785786" y="0"/>
            <a:ext cx="3214710" cy="32556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C:\Users\User7\Downloads\528510406446140227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25167" y="214290"/>
            <a:ext cx="4458205" cy="335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0"/>
            <a:ext cx="6186502" cy="938962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Творческие конкурсы: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User7\Downloads\e2db09fc-2459-4536-80c9-0a78ae03f3c4.jf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4000504"/>
            <a:ext cx="3524274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C:\Users\User7\Downloads\5246864480271461145.jpg"/>
          <p:cNvPicPr>
            <a:picLocks noChangeAspect="1" noChangeArrowheads="1"/>
          </p:cNvPicPr>
          <p:nvPr/>
        </p:nvPicPr>
        <p:blipFill>
          <a:blip r:embed="rId3"/>
          <a:srcRect l="12305" r="19140"/>
          <a:stretch>
            <a:fillRect/>
          </a:stretch>
        </p:blipFill>
        <p:spPr bwMode="auto">
          <a:xfrm>
            <a:off x="4515677" y="928670"/>
            <a:ext cx="4485479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 descr="C:\Users\User7\Downloads\5336878804292990695.jpg"/>
          <p:cNvPicPr>
            <a:picLocks noChangeAspect="1" noChangeArrowheads="1"/>
          </p:cNvPicPr>
          <p:nvPr/>
        </p:nvPicPr>
        <p:blipFill>
          <a:blip r:embed="rId4"/>
          <a:srcRect t="17114" r="5026" b="13814"/>
          <a:stretch>
            <a:fillRect/>
          </a:stretch>
        </p:blipFill>
        <p:spPr bwMode="auto">
          <a:xfrm>
            <a:off x="285719" y="4214818"/>
            <a:ext cx="4452969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1" name="Picture 5" descr="C:\Users\User7\Downloads\2-WCycAEbI2rjqd71l7k3BKKCm4LhsXu-RoxgGCVH3_YI8AMoKKtaq589Auclh9zzQJnkIgYWGf0YwdNBXpkw9Po.jpg"/>
          <p:cNvPicPr>
            <a:picLocks noChangeAspect="1" noChangeArrowheads="1"/>
          </p:cNvPicPr>
          <p:nvPr/>
        </p:nvPicPr>
        <p:blipFill>
          <a:blip r:embed="rId5" cstate="print"/>
          <a:srcRect t="9782" r="10519" b="5944"/>
          <a:stretch>
            <a:fillRect/>
          </a:stretch>
        </p:blipFill>
        <p:spPr bwMode="auto">
          <a:xfrm rot="16200000">
            <a:off x="749978" y="535850"/>
            <a:ext cx="3072012" cy="3857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ser7\Downloads\OSs1gXdRmdTRfsI7aznMs1Z_zYtSPnyaxOsMgJJZkjUAM7rk5T6-X_fgsKqgt9F6DMjx-wDJJsj_-gLCuGXmU-AV.jpg"/>
          <p:cNvPicPr>
            <a:picLocks noChangeAspect="1" noChangeArrowheads="1"/>
          </p:cNvPicPr>
          <p:nvPr/>
        </p:nvPicPr>
        <p:blipFill>
          <a:blip r:embed="rId2" cstate="print"/>
          <a:srcRect t="20690"/>
          <a:stretch>
            <a:fillRect/>
          </a:stretch>
        </p:blipFill>
        <p:spPr bwMode="auto">
          <a:xfrm>
            <a:off x="714348" y="357166"/>
            <a:ext cx="5044144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C:\Users\User7\Downloads\DwHImAghJIUiQX1NdmsMYadJCSNQTxiyVoJuugbcNbXGFVv11XQse35qUa-XCYUMCIOTUj6LCwxLgI9pNvO0NjA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214290"/>
            <a:ext cx="2625346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4" name="Picture 4" descr="C:\Users\User7\Downloads\PBSbfk6B_npJGgtqiqr9kpqdFh4bGsMPUZiKb8z3Ax8tGQ96X8tEipJfj0L6TTGOjImwAKCU7pLepZ_vsm1qll-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3286124"/>
            <a:ext cx="4357718" cy="32682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5" name="Picture 5" descr="C:\Users\User7\Downloads\FQgAbYcTH_mGts5kcoZjAwbWAZUDnBmislytZcB0jfUG4_UfJpC7S-OSeUBIPqXr31SNRaLZ0ZgojmTQSjTm54d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29190" y="3786190"/>
            <a:ext cx="4098942" cy="2896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124</TotalTime>
  <Words>378</Words>
  <PresentationFormat>Экран (4:3)</PresentationFormat>
  <Paragraphs>36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Открытая</vt:lpstr>
      <vt:lpstr>«Дети Отечества»</vt:lpstr>
      <vt:lpstr>Краткая информация о проекте </vt:lpstr>
      <vt:lpstr>Цели проекта</vt:lpstr>
      <vt:lpstr>Задачи проекта</vt:lpstr>
      <vt:lpstr>Слайд 5</vt:lpstr>
      <vt:lpstr>Военно-патриотические мероприятия:</vt:lpstr>
      <vt:lpstr>Слайд 7</vt:lpstr>
      <vt:lpstr>Творческие конкурсы:</vt:lpstr>
      <vt:lpstr>Слайд 9</vt:lpstr>
      <vt:lpstr>Всероссийский конкурс детской казачьей песни в г. Нижний Новгород </vt:lpstr>
      <vt:lpstr>Внеурочная деятельность</vt:lpstr>
      <vt:lpstr>Слёт казачьей патриотической молодёжи Ульяновской области</vt:lpstr>
      <vt:lpstr>Слайд 13</vt:lpstr>
      <vt:lpstr>День Майнского района</vt:lpstr>
      <vt:lpstr>Слайд 15</vt:lpstr>
      <vt:lpstr>Ежегодные молодёжные  казачьи игры «Волжский сполох»</vt:lpstr>
      <vt:lpstr>Слайд 17</vt:lpstr>
      <vt:lpstr>Спортивно-культурный слёт казачьей молодежи "Россия Молодая"</vt:lpstr>
      <vt:lpstr>Слайд 19</vt:lpstr>
      <vt:lpstr>«Аксаковская осень»</vt:lpstr>
      <vt:lpstr>Выставка «Казачий край», посвящённая дню учителя и приезду Губернтора Ульяновской области А.Ю. Русских и Члена комитета Государственной Думы РФ по физической культуре и спорту В.А.Третьяка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 развитии казачьего движения в МОУ «Майнский многопрофильный лицей им. В.А.Яковлева» в 2024-2025 учебном году»</dc:title>
  <dc:creator>User7</dc:creator>
  <cp:lastModifiedBy>User7</cp:lastModifiedBy>
  <cp:revision>17</cp:revision>
  <dcterms:created xsi:type="dcterms:W3CDTF">2025-05-19T08:16:08Z</dcterms:created>
  <dcterms:modified xsi:type="dcterms:W3CDTF">2025-11-05T07:08:22Z</dcterms:modified>
</cp:coreProperties>
</file>